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30"/>
  </p:handoutMasterIdLst>
  <p:sldIdLst>
    <p:sldId id="28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2" r:id="rId25"/>
    <p:sldId id="280" r:id="rId26"/>
    <p:sldId id="283" r:id="rId27"/>
    <p:sldId id="277" r:id="rId28"/>
    <p:sldId id="285" r:id="rId2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0" tIns="46151" rIns="92300" bIns="46151"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5"/>
          </a:xfrm>
          <a:prstGeom prst="rect">
            <a:avLst/>
          </a:prstGeom>
        </p:spPr>
        <p:txBody>
          <a:bodyPr vert="horz" lIns="92300" tIns="46151" rIns="92300" bIns="46151" rtlCol="0"/>
          <a:lstStyle>
            <a:lvl1pPr algn="r">
              <a:defRPr sz="1200"/>
            </a:lvl1pPr>
          </a:lstStyle>
          <a:p>
            <a:fld id="{4B189F06-C935-4C87-BB2B-8B9083D00585}" type="datetimeFigureOut">
              <a:rPr lang="en-US" smtClean="0"/>
              <a:t>12/11/2017</a:t>
            </a:fld>
            <a:endParaRPr lang="en-US"/>
          </a:p>
        </p:txBody>
      </p:sp>
      <p:sp>
        <p:nvSpPr>
          <p:cNvPr id="4" name="Footer Placeholder 3"/>
          <p:cNvSpPr>
            <a:spLocks noGrp="1"/>
          </p:cNvSpPr>
          <p:nvPr>
            <p:ph type="ftr" sz="quarter" idx="2"/>
          </p:nvPr>
        </p:nvSpPr>
        <p:spPr>
          <a:xfrm>
            <a:off x="0" y="8829968"/>
            <a:ext cx="2971800" cy="466434"/>
          </a:xfrm>
          <a:prstGeom prst="rect">
            <a:avLst/>
          </a:prstGeom>
        </p:spPr>
        <p:txBody>
          <a:bodyPr vert="horz" lIns="92300" tIns="46151" rIns="92300" bIns="46151"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4"/>
          </a:xfrm>
          <a:prstGeom prst="rect">
            <a:avLst/>
          </a:prstGeom>
        </p:spPr>
        <p:txBody>
          <a:bodyPr vert="horz" lIns="92300" tIns="46151" rIns="92300" bIns="46151" rtlCol="0" anchor="b"/>
          <a:lstStyle>
            <a:lvl1pPr algn="r">
              <a:defRPr sz="1200"/>
            </a:lvl1pPr>
          </a:lstStyle>
          <a:p>
            <a:fld id="{82AF9F08-F5CD-40DD-A953-B664309EF39E}" type="slidenum">
              <a:rPr lang="en-US" smtClean="0"/>
              <a:t>‹#›</a:t>
            </a:fld>
            <a:endParaRPr lang="en-US"/>
          </a:p>
        </p:txBody>
      </p:sp>
    </p:spTree>
    <p:extLst>
      <p:ext uri="{BB962C8B-B14F-4D97-AF65-F5344CB8AC3E}">
        <p14:creationId xmlns:p14="http://schemas.microsoft.com/office/powerpoint/2010/main" val="30758793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9DF468-29B7-4F7F-AEDA-139336D5D457}"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81A84-978F-4ABA-8111-3D1E8CED1592}" type="slidenum">
              <a:rPr lang="en-US" smtClean="0"/>
              <a:t>‹#›</a:t>
            </a:fld>
            <a:endParaRPr lang="en-US"/>
          </a:p>
        </p:txBody>
      </p:sp>
    </p:spTree>
    <p:extLst>
      <p:ext uri="{BB962C8B-B14F-4D97-AF65-F5344CB8AC3E}">
        <p14:creationId xmlns:p14="http://schemas.microsoft.com/office/powerpoint/2010/main" val="101914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9DF468-29B7-4F7F-AEDA-139336D5D457}"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81A84-978F-4ABA-8111-3D1E8CED1592}" type="slidenum">
              <a:rPr lang="en-US" smtClean="0"/>
              <a:t>‹#›</a:t>
            </a:fld>
            <a:endParaRPr lang="en-US"/>
          </a:p>
        </p:txBody>
      </p:sp>
    </p:spTree>
    <p:extLst>
      <p:ext uri="{BB962C8B-B14F-4D97-AF65-F5344CB8AC3E}">
        <p14:creationId xmlns:p14="http://schemas.microsoft.com/office/powerpoint/2010/main" val="172101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9DF468-29B7-4F7F-AEDA-139336D5D457}"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81A84-978F-4ABA-8111-3D1E8CED1592}" type="slidenum">
              <a:rPr lang="en-US" smtClean="0"/>
              <a:t>‹#›</a:t>
            </a:fld>
            <a:endParaRPr lang="en-US"/>
          </a:p>
        </p:txBody>
      </p:sp>
    </p:spTree>
    <p:extLst>
      <p:ext uri="{BB962C8B-B14F-4D97-AF65-F5344CB8AC3E}">
        <p14:creationId xmlns:p14="http://schemas.microsoft.com/office/powerpoint/2010/main" val="140985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9DF468-29B7-4F7F-AEDA-139336D5D457}"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81A84-978F-4ABA-8111-3D1E8CED1592}" type="slidenum">
              <a:rPr lang="en-US" smtClean="0"/>
              <a:t>‹#›</a:t>
            </a:fld>
            <a:endParaRPr lang="en-US"/>
          </a:p>
        </p:txBody>
      </p:sp>
    </p:spTree>
    <p:extLst>
      <p:ext uri="{BB962C8B-B14F-4D97-AF65-F5344CB8AC3E}">
        <p14:creationId xmlns:p14="http://schemas.microsoft.com/office/powerpoint/2010/main" val="82141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9DF468-29B7-4F7F-AEDA-139336D5D457}"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81A84-978F-4ABA-8111-3D1E8CED1592}" type="slidenum">
              <a:rPr lang="en-US" smtClean="0"/>
              <a:t>‹#›</a:t>
            </a:fld>
            <a:endParaRPr lang="en-US"/>
          </a:p>
        </p:txBody>
      </p:sp>
    </p:spTree>
    <p:extLst>
      <p:ext uri="{BB962C8B-B14F-4D97-AF65-F5344CB8AC3E}">
        <p14:creationId xmlns:p14="http://schemas.microsoft.com/office/powerpoint/2010/main" val="1962027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9DF468-29B7-4F7F-AEDA-139336D5D457}"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81A84-978F-4ABA-8111-3D1E8CED1592}" type="slidenum">
              <a:rPr lang="en-US" smtClean="0"/>
              <a:t>‹#›</a:t>
            </a:fld>
            <a:endParaRPr lang="en-US"/>
          </a:p>
        </p:txBody>
      </p:sp>
    </p:spTree>
    <p:extLst>
      <p:ext uri="{BB962C8B-B14F-4D97-AF65-F5344CB8AC3E}">
        <p14:creationId xmlns:p14="http://schemas.microsoft.com/office/powerpoint/2010/main" val="20799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9DF468-29B7-4F7F-AEDA-139336D5D457}" type="datetimeFigureOut">
              <a:rPr lang="en-US" smtClean="0"/>
              <a:t>12/11/2017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81A84-978F-4ABA-8111-3D1E8CED1592}" type="slidenum">
              <a:rPr lang="en-US" smtClean="0"/>
              <a:t>‹#›</a:t>
            </a:fld>
            <a:endParaRPr lang="en-US"/>
          </a:p>
        </p:txBody>
      </p:sp>
    </p:spTree>
    <p:extLst>
      <p:ext uri="{BB962C8B-B14F-4D97-AF65-F5344CB8AC3E}">
        <p14:creationId xmlns:p14="http://schemas.microsoft.com/office/powerpoint/2010/main" val="291836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9DF468-29B7-4F7F-AEDA-139336D5D457}" type="datetimeFigureOut">
              <a:rPr lang="en-US" smtClean="0"/>
              <a:t>12/11/2017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81A84-978F-4ABA-8111-3D1E8CED1592}" type="slidenum">
              <a:rPr lang="en-US" smtClean="0"/>
              <a:t>‹#›</a:t>
            </a:fld>
            <a:endParaRPr lang="en-US"/>
          </a:p>
        </p:txBody>
      </p:sp>
    </p:spTree>
    <p:extLst>
      <p:ext uri="{BB962C8B-B14F-4D97-AF65-F5344CB8AC3E}">
        <p14:creationId xmlns:p14="http://schemas.microsoft.com/office/powerpoint/2010/main" val="321164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DF468-29B7-4F7F-AEDA-139336D5D457}" type="datetimeFigureOut">
              <a:rPr lang="en-US" smtClean="0"/>
              <a:t>12/11/2017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81A84-978F-4ABA-8111-3D1E8CED1592}" type="slidenum">
              <a:rPr lang="en-US" smtClean="0"/>
              <a:t>‹#›</a:t>
            </a:fld>
            <a:endParaRPr lang="en-US"/>
          </a:p>
        </p:txBody>
      </p:sp>
    </p:spTree>
    <p:extLst>
      <p:ext uri="{BB962C8B-B14F-4D97-AF65-F5344CB8AC3E}">
        <p14:creationId xmlns:p14="http://schemas.microsoft.com/office/powerpoint/2010/main" val="3086942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DF468-29B7-4F7F-AEDA-139336D5D457}"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81A84-978F-4ABA-8111-3D1E8CED1592}" type="slidenum">
              <a:rPr lang="en-US" smtClean="0"/>
              <a:t>‹#›</a:t>
            </a:fld>
            <a:endParaRPr lang="en-US"/>
          </a:p>
        </p:txBody>
      </p:sp>
    </p:spTree>
    <p:extLst>
      <p:ext uri="{BB962C8B-B14F-4D97-AF65-F5344CB8AC3E}">
        <p14:creationId xmlns:p14="http://schemas.microsoft.com/office/powerpoint/2010/main" val="220300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DF468-29B7-4F7F-AEDA-139336D5D457}"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81A84-978F-4ABA-8111-3D1E8CED1592}" type="slidenum">
              <a:rPr lang="en-US" smtClean="0"/>
              <a:t>‹#›</a:t>
            </a:fld>
            <a:endParaRPr lang="en-US"/>
          </a:p>
        </p:txBody>
      </p:sp>
    </p:spTree>
    <p:extLst>
      <p:ext uri="{BB962C8B-B14F-4D97-AF65-F5344CB8AC3E}">
        <p14:creationId xmlns:p14="http://schemas.microsoft.com/office/powerpoint/2010/main" val="37860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DF468-29B7-4F7F-AEDA-139336D5D457}" type="datetimeFigureOut">
              <a:rPr lang="en-US" smtClean="0"/>
              <a:t>12/11/2017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81A84-978F-4ABA-8111-3D1E8CED1592}" type="slidenum">
              <a:rPr lang="en-US" smtClean="0"/>
              <a:t>‹#›</a:t>
            </a:fld>
            <a:endParaRPr lang="en-US"/>
          </a:p>
        </p:txBody>
      </p:sp>
    </p:spTree>
    <p:extLst>
      <p:ext uri="{BB962C8B-B14F-4D97-AF65-F5344CB8AC3E}">
        <p14:creationId xmlns:p14="http://schemas.microsoft.com/office/powerpoint/2010/main" val="18653397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permalink.php?story_fbid=1139002346176899&amp;id=568187893258350" TargetMode="External"/><Relationship Id="rId2" Type="http://schemas.openxmlformats.org/officeDocument/2006/relationships/hyperlink" Target="http://www.freerepublic.com/focus/f-news/3492176/pos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fox5ny.com/news/216900687-stor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stevendenoon" TargetMode="External"/><Relationship Id="rId2" Type="http://schemas.openxmlformats.org/officeDocument/2006/relationships/hyperlink" Target="https://www.facebook.com/raeannnews/posts/694430087375471:0" TargetMode="External"/><Relationship Id="rId1" Type="http://schemas.openxmlformats.org/officeDocument/2006/relationships/slideLayout" Target="../slideLayouts/slideLayout2.xml"/><Relationship Id="rId4" Type="http://schemas.openxmlformats.org/officeDocument/2006/relationships/hyperlink" Target="https://twitter.com/erictucker/status/796745803519954945"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thegatewaypundit.com/2016/11/figures-anti-trump-protesters-bussed-austin-fakeprotes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twitter.com/realDonaldTrump/status/79690018395509555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nopes.com/anti-trump-protesters-bused-into-austin/" TargetMode="External"/><Relationship Id="rId2" Type="http://schemas.openxmlformats.org/officeDocument/2006/relationships/hyperlink" Target="http://austin.blog.statesman.com/2016/11/11/anti-trump-protesters-in-austin-not-bused-in-contrary-to-twitter-verse/" TargetMode="External"/><Relationship Id="rId1" Type="http://schemas.openxmlformats.org/officeDocument/2006/relationships/slideLayout" Target="../slideLayouts/slideLayout2.xml"/><Relationship Id="rId5" Type="http://schemas.openxmlformats.org/officeDocument/2006/relationships/hyperlink" Target="https://www.facebook.com/TheRealJoethePlumber/posts/10154225318254296" TargetMode="External"/><Relationship Id="rId4" Type="http://schemas.openxmlformats.org/officeDocument/2006/relationships/hyperlink" Target="https://www.facebook.com/OfficialRightWingNews/posts/1591918240868299"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co/YME1TN4q4D" TargetMode="External"/><Relationship Id="rId2" Type="http://schemas.openxmlformats.org/officeDocument/2006/relationships/hyperlink" Target="https://t.co/DHz37Le9i8" TargetMode="External"/><Relationship Id="rId1" Type="http://schemas.openxmlformats.org/officeDocument/2006/relationships/slideLayout" Target="../slideLayouts/slideLayout2.xml"/><Relationship Id="rId4" Type="http://schemas.openxmlformats.org/officeDocument/2006/relationships/hyperlink" Target="https://twitter.com/erictucker/status/797317379411836928"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mitpressjournals.org/doi/abs/10.1162/jocn.2006.18.11.1947?prevSearch=allfield:(westen)&amp;searchHistoryKey="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ashingtonpost.com/news/the-intersect/wp/2016/11/17/facebook-fake-news-writer-i-think-donald-trump-is-in-the-white-house-because-of-me/?tid=sm_tw" TargetMode="External"/><Relationship Id="rId2" Type="http://schemas.openxmlformats.org/officeDocument/2006/relationships/hyperlink" Target="https://www.buzzfeed.com/craigsilverman/how-macedonia-became-a-global-hub-for-pro-trump-misinfo?utm_term=.nw549gpAPk#.kf5W5Lx0qJ"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reddit.com/r/The_Donald/comments/5c6ag1/breaking_they_found_the_buses_dozens_lined_u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u="sng" dirty="0"/>
              <a:t>President Obama speaking November 17, 2016 in Germany:</a:t>
            </a:r>
            <a:r>
              <a:rPr lang="en-US" dirty="0"/>
              <a:t/>
            </a:r>
            <a:br>
              <a:rPr lang="en-US" dirty="0"/>
            </a:br>
            <a:endParaRPr lang="en-US" dirty="0"/>
          </a:p>
        </p:txBody>
      </p:sp>
      <p:sp>
        <p:nvSpPr>
          <p:cNvPr id="5" name="Content Placeholder 4"/>
          <p:cNvSpPr>
            <a:spLocks noGrp="1"/>
          </p:cNvSpPr>
          <p:nvPr>
            <p:ph sz="half" idx="1"/>
          </p:nvPr>
        </p:nvSpPr>
        <p:spPr/>
        <p:txBody>
          <a:bodyPr>
            <a:normAutofit/>
          </a:bodyPr>
          <a:lstStyle/>
          <a:p>
            <a:pPr marL="0" indent="0">
              <a:buNone/>
            </a:pPr>
            <a:r>
              <a:rPr lang="en-US" b="1" i="1" dirty="0" smtClean="0"/>
              <a:t>“</a:t>
            </a:r>
            <a:r>
              <a:rPr lang="en-US" b="1" i="1" dirty="0"/>
              <a:t>If we are not serious about facts and what’s true and what’s not, and particularly in an age of social media when so many people are getting their information in sound bites and off their phones, if we can’t discriminate between serious arguments and propaganda, then we have problems.”</a:t>
            </a:r>
            <a:endParaRPr lang="en-US" dirty="0"/>
          </a:p>
        </p:txBody>
      </p:sp>
      <p:pic>
        <p:nvPicPr>
          <p:cNvPr id="1026" name="Picture 2" descr="Image result for picture of Obama speaking in germany nov. 1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72250" y="1690688"/>
            <a:ext cx="4781550" cy="410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846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i="1" dirty="0" smtClean="0"/>
              <a:t>Nov</a:t>
            </a:r>
            <a:r>
              <a:rPr lang="en-US" b="1" i="1" dirty="0"/>
              <a:t>. 10, around 9 a.m. </a:t>
            </a:r>
            <a:r>
              <a:rPr lang="en-US" b="1" i="1" dirty="0" smtClean="0"/>
              <a:t>Eastern</a:t>
            </a:r>
            <a:r>
              <a:rPr lang="en-US" dirty="0" smtClean="0"/>
              <a:t/>
            </a:r>
            <a:br>
              <a:rPr lang="en-US" dirty="0" smtClean="0"/>
            </a:br>
            <a:r>
              <a:rPr lang="en-US" dirty="0" smtClean="0"/>
              <a:t>    9. </a:t>
            </a:r>
            <a:r>
              <a:rPr lang="en-US" sz="3100" dirty="0" smtClean="0"/>
              <a:t>What are some of the problems with how the Tweet spread?</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The next morning, the frenzy began. A user on Free Republic, a conservative discussion forum, </a:t>
            </a:r>
            <a:r>
              <a:rPr lang="en-US" u="sng" dirty="0">
                <a:hlinkClick r:id="rId2"/>
              </a:rPr>
              <a:t>linked</a:t>
            </a:r>
            <a:r>
              <a:rPr lang="en-US" dirty="0"/>
              <a:t> to the </a:t>
            </a:r>
            <a:r>
              <a:rPr lang="en-US" dirty="0" err="1"/>
              <a:t>Reddit</a:t>
            </a:r>
            <a:r>
              <a:rPr lang="en-US" dirty="0"/>
              <a:t> thread about Mr. Tucker’s post, increasing the attention and spreading it further into the online world. Later, Facebook pages </a:t>
            </a:r>
            <a:r>
              <a:rPr lang="en-US" u="sng" dirty="0">
                <a:hlinkClick r:id="rId3"/>
              </a:rPr>
              <a:t>like</a:t>
            </a:r>
            <a:r>
              <a:rPr lang="en-US" dirty="0"/>
              <a:t> Robertson Family Values, which is named for but not affiliated with the stars of “Duck Dynasty,” and Donald Trump Commander in Chief 2020, linked to the Free Republic discussion. Those posts were shared more than 5,000 times each, and more than 300,000 Facebook users have linked to the Free Republic thread.</a:t>
            </a:r>
          </a:p>
        </p:txBody>
      </p:sp>
    </p:spTree>
    <p:extLst>
      <p:ext uri="{BB962C8B-B14F-4D97-AF65-F5344CB8AC3E}">
        <p14:creationId xmlns:p14="http://schemas.microsoft.com/office/powerpoint/2010/main" val="3113577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    </a:t>
            </a:r>
            <a:r>
              <a:rPr lang="en-US" sz="4000" b="1" i="1" dirty="0" smtClean="0"/>
              <a:t>November 10, late morning through afternoon</a:t>
            </a:r>
            <a:r>
              <a:rPr lang="en-US" sz="4000" dirty="0" smtClean="0"/>
              <a:t>.</a:t>
            </a:r>
            <a:r>
              <a:rPr lang="en-US" dirty="0" smtClean="0"/>
              <a:t/>
            </a:r>
            <a:br>
              <a:rPr lang="en-US" dirty="0" smtClean="0"/>
            </a:br>
            <a:r>
              <a:rPr lang="en-US" dirty="0" smtClean="0"/>
              <a:t>		</a:t>
            </a:r>
            <a:r>
              <a:rPr lang="en-US" sz="2800" dirty="0" smtClean="0"/>
              <a:t>10. What do you notice about the picture and text?</a:t>
            </a:r>
            <a:endParaRPr lang="en-US" sz="2800" dirty="0"/>
          </a:p>
        </p:txBody>
      </p:sp>
      <p:pic>
        <p:nvPicPr>
          <p:cNvPr id="5122" name="Picture 2" descr="https://static01.nyt.com/images/2016/11/18/business/media/00facebookhoax/00facebookhoax-articleLarg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9182" y="1884218"/>
            <a:ext cx="7273635" cy="4403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830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11. What is the problem with the following evidence?</a:t>
            </a:r>
            <a:endParaRPr lang="en-US" sz="3600" dirty="0"/>
          </a:p>
        </p:txBody>
      </p:sp>
      <p:sp>
        <p:nvSpPr>
          <p:cNvPr id="3" name="Content Placeholder 2"/>
          <p:cNvSpPr>
            <a:spLocks noGrp="1"/>
          </p:cNvSpPr>
          <p:nvPr>
            <p:ph idx="1"/>
          </p:nvPr>
        </p:nvSpPr>
        <p:spPr>
          <a:xfrm>
            <a:off x="838200" y="1551709"/>
            <a:ext cx="10515600" cy="4625254"/>
          </a:xfrm>
        </p:spPr>
        <p:txBody>
          <a:bodyPr>
            <a:normAutofit/>
          </a:bodyPr>
          <a:lstStyle/>
          <a:p>
            <a:r>
              <a:rPr lang="en-US" sz="2000" dirty="0"/>
              <a:t>Sean Hughes, the director of corporate affairs for the bus company Coach USA North America, said he learned about the rumor involving its vehicles after receiving a couple of curious emails and hearing from a friend in New Jersey who had seen the claim on Facebook and wanted to know if it was true.</a:t>
            </a:r>
          </a:p>
          <a:p>
            <a:r>
              <a:rPr lang="en-US" sz="2000" dirty="0"/>
              <a:t>A reporter at the Fox television station in Austin contacted Mr. Hughes later that day, and he responded with a </a:t>
            </a:r>
            <a:r>
              <a:rPr lang="en-US" sz="2000" u="sng" dirty="0">
                <a:hlinkClick r:id="rId2"/>
              </a:rPr>
              <a:t>statement</a:t>
            </a:r>
            <a:r>
              <a:rPr lang="en-US" sz="2000" dirty="0"/>
              <a:t> noting that “at no point were Coach USA buses involved in the Austin protests.” But that did little to stem the online furor.</a:t>
            </a:r>
          </a:p>
          <a:p>
            <a:r>
              <a:rPr lang="en-US" sz="2000" dirty="0"/>
              <a:t>“That reporter said, ‘You’re probably going to get a lot more phone calls because it’s all over the place,’” Mr. Hughes said in an interview on Thursday</a:t>
            </a:r>
            <a:r>
              <a:rPr lang="en-US" sz="2000" dirty="0" smtClean="0"/>
              <a:t>.</a:t>
            </a:r>
          </a:p>
          <a:p>
            <a:r>
              <a:rPr lang="en-US" sz="2000" dirty="0"/>
              <a:t>“You’re the second journalist to actually call me to see what was going on, no bloggers or anything, and we’re easily accessible on our website,” Mr. Hughes said</a:t>
            </a:r>
            <a:r>
              <a:rPr lang="en-US" sz="2000" dirty="0" smtClean="0"/>
              <a:t>.</a:t>
            </a:r>
          </a:p>
          <a:p>
            <a:r>
              <a:rPr lang="en-US" sz="2000" dirty="0"/>
              <a:t>He added, “I just kind of wish people looked into facts before they go ahead and do something like that, because it could be easily debunked based on a quick phone call or two, or a couple emails.”</a:t>
            </a:r>
          </a:p>
        </p:txBody>
      </p:sp>
    </p:spTree>
    <p:extLst>
      <p:ext uri="{BB962C8B-B14F-4D97-AF65-F5344CB8AC3E}">
        <p14:creationId xmlns:p14="http://schemas.microsoft.com/office/powerpoint/2010/main" val="3984705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472" y="433707"/>
            <a:ext cx="10515600" cy="1325563"/>
          </a:xfrm>
        </p:spPr>
        <p:txBody>
          <a:bodyPr>
            <a:normAutofit fontScale="90000"/>
          </a:bodyPr>
          <a:lstStyle/>
          <a:p>
            <a:r>
              <a:rPr lang="en-US" dirty="0" smtClean="0"/>
              <a:t/>
            </a:r>
            <a:br>
              <a:rPr lang="en-US" dirty="0" smtClean="0"/>
            </a:br>
            <a:r>
              <a:rPr lang="en-US" dirty="0" smtClean="0"/>
              <a:t>      Meanwhile…the reasoning errors continue. </a:t>
            </a:r>
            <a:br>
              <a:rPr lang="en-US" dirty="0" smtClean="0"/>
            </a:br>
            <a:r>
              <a:rPr lang="en-US" sz="4000" dirty="0" smtClean="0"/>
              <a:t>12. What is the problem with the following evidence?</a:t>
            </a:r>
            <a:r>
              <a:rPr lang="en-US" dirty="0" smtClean="0"/>
              <a:t/>
            </a:r>
            <a:br>
              <a:rPr lang="en-US" dirty="0" smtClean="0"/>
            </a:br>
            <a:r>
              <a:rPr lang="en-US" dirty="0"/>
              <a:t/>
            </a:r>
            <a:br>
              <a:rPr lang="en-US" dirty="0"/>
            </a:br>
            <a:endParaRPr lang="en-US" dirty="0"/>
          </a:p>
        </p:txBody>
      </p:sp>
      <p:sp>
        <p:nvSpPr>
          <p:cNvPr id="5" name="Rectangle 2"/>
          <p:cNvSpPr>
            <a:spLocks noGrp="1" noChangeArrowheads="1"/>
          </p:cNvSpPr>
          <p:nvPr>
            <p:ph idx="1"/>
          </p:nvPr>
        </p:nvSpPr>
        <p:spPr bwMode="auto">
          <a:xfrm>
            <a:off x="907472" y="1576842"/>
            <a:ext cx="10515600" cy="45243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imperial-normal-500"/>
              </a:rPr>
              <a:t>During this time, Mr. Tucker was replying to queries on Twitter about whether he had proof to support his claim.</a:t>
            </a:r>
            <a:r>
              <a:rPr kumimoji="0" lang="en-US" altLang="en-US" sz="2400" b="0" i="0" u="none" strike="noStrike" cap="none" normalizeH="0" dirty="0" smtClean="0">
                <a:ln>
                  <a:noFill/>
                </a:ln>
                <a:solidFill>
                  <a:srgbClr val="333333"/>
                </a:solidFill>
                <a:effectLst/>
                <a:latin typeface="imperial-normal-500"/>
              </a:rPr>
              <a:t> </a:t>
            </a:r>
            <a:r>
              <a:rPr kumimoji="0" lang="en-US" altLang="en-US" sz="2400" b="0" i="0" u="none" strike="noStrike" cap="none" normalizeH="0" baseline="0" dirty="0" smtClean="0">
                <a:ln>
                  <a:noFill/>
                </a:ln>
                <a:solidFill>
                  <a:srgbClr val="333333"/>
                </a:solidFill>
                <a:effectLst/>
                <a:latin typeface="imperial-normal-500"/>
              </a:rPr>
              <a:t>He confirmed in a post that he “did not see loading or unloading” but that the buses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imperial-normal-500"/>
              </a:rPr>
              <a:t> were “quite near protests at right timing.” That admitted lack of evidence, however, had little effect.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333333"/>
              </a:solidFill>
              <a:effectLst/>
              <a:latin typeface="imperial-normal-50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imperial-normal-500"/>
              </a:rPr>
              <a:t> By about noon, Mr. Tucker’s initial post had been </a:t>
            </a:r>
            <a:r>
              <a:rPr kumimoji="0" lang="en-US" altLang="en-US" sz="2400" b="0" i="0" u="sng" strike="noStrike" cap="none" normalizeH="0" baseline="0" dirty="0" smtClean="0">
                <a:ln>
                  <a:noFill/>
                </a:ln>
                <a:solidFill>
                  <a:srgbClr val="326891"/>
                </a:solidFill>
                <a:effectLst/>
                <a:latin typeface="imperial-normal-500"/>
                <a:hlinkClick r:id="rId2"/>
              </a:rPr>
              <a:t>retweeted and liked</a:t>
            </a:r>
            <a:r>
              <a:rPr kumimoji="0" lang="en-US" altLang="en-US" sz="2400" b="0" i="0" u="none" strike="noStrike" cap="none" normalizeH="0" baseline="0" dirty="0" smtClean="0">
                <a:ln>
                  <a:noFill/>
                </a:ln>
                <a:solidFill>
                  <a:srgbClr val="333333"/>
                </a:solidFill>
                <a:effectLst/>
                <a:latin typeface="imperial-normal-500"/>
              </a:rPr>
              <a:t> more than 5,000 times. There was more to come.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26891"/>
                </a:solidFill>
                <a:effectLst/>
                <a:latin typeface="Georgia" panose="02040502050405020303" pitchFamily="18" charset="0"/>
                <a:hlinkClick r:id="rId3"/>
              </a:rPr>
              <a:t>@</a:t>
            </a:r>
            <a:r>
              <a:rPr kumimoji="0" lang="en-US" altLang="en-US" sz="2400" b="0" i="0" u="none" strike="noStrike" cap="none" normalizeH="0" baseline="0" dirty="0" err="1" smtClean="0">
                <a:ln>
                  <a:noFill/>
                </a:ln>
                <a:solidFill>
                  <a:srgbClr val="326891"/>
                </a:solidFill>
                <a:effectLst/>
                <a:latin typeface="Georgia" panose="02040502050405020303" pitchFamily="18" charset="0"/>
                <a:hlinkClick r:id="rId3"/>
              </a:rPr>
              <a:t>stevendenoon</a:t>
            </a:r>
            <a:r>
              <a:rPr kumimoji="0" lang="en-US" altLang="en-US" sz="2400" b="0" i="0" u="none" strike="noStrike" cap="none" normalizeH="0" baseline="0" dirty="0" smtClean="0">
                <a:ln>
                  <a:noFill/>
                </a:ln>
                <a:solidFill>
                  <a:srgbClr val="333333"/>
                </a:solidFill>
                <a:effectLst/>
                <a:latin typeface="Georgia" panose="02040502050405020303" pitchFamily="18" charset="0"/>
              </a:rPr>
              <a:t> I did not see loading or unloading. There were even more busses than in pics. Quite near protests at right timing.</a:t>
            </a:r>
            <a:endParaRPr kumimoji="0" lang="en-US" altLang="en-US" sz="2400" b="0" i="0" u="none" strike="noStrike" cap="none" normalizeH="0" baseline="0" dirty="0" smtClean="0">
              <a:ln>
                <a:noFill/>
              </a:ln>
              <a:solidFill>
                <a:srgbClr val="333333"/>
              </a:solidFill>
              <a:effectLst/>
              <a:latin typeface="nyt-cheltenha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nyt-cheltenham"/>
              </a:rPr>
              <a:t>— </a:t>
            </a:r>
            <a:r>
              <a:rPr kumimoji="0" lang="en-US" altLang="en-US" sz="2400" b="0" i="0" u="none" strike="noStrike" cap="none" normalizeH="0" baseline="0" dirty="0" err="1" smtClean="0">
                <a:ln>
                  <a:noFill/>
                </a:ln>
                <a:solidFill>
                  <a:srgbClr val="333333"/>
                </a:solidFill>
                <a:effectLst/>
                <a:latin typeface="nyt-cheltenham"/>
              </a:rPr>
              <a:t>erictucker</a:t>
            </a:r>
            <a:r>
              <a:rPr kumimoji="0" lang="en-US" altLang="en-US" sz="2400" b="0" i="0" u="none" strike="noStrike" cap="none" normalizeH="0" baseline="0" dirty="0" smtClean="0">
                <a:ln>
                  <a:noFill/>
                </a:ln>
                <a:solidFill>
                  <a:srgbClr val="333333"/>
                </a:solidFill>
                <a:effectLst/>
                <a:latin typeface="nyt-cheltenham"/>
              </a:rPr>
              <a:t> (@</a:t>
            </a:r>
            <a:r>
              <a:rPr kumimoji="0" lang="en-US" altLang="en-US" sz="2400" b="0" i="0" u="none" strike="noStrike" cap="none" normalizeH="0" baseline="0" dirty="0" err="1" smtClean="0">
                <a:ln>
                  <a:noFill/>
                </a:ln>
                <a:solidFill>
                  <a:srgbClr val="333333"/>
                </a:solidFill>
                <a:effectLst/>
                <a:latin typeface="nyt-cheltenham"/>
              </a:rPr>
              <a:t>erictucker</a:t>
            </a:r>
            <a:r>
              <a:rPr kumimoji="0" lang="en-US" altLang="en-US" sz="2400" b="0" i="0" u="none" strike="noStrike" cap="none" normalizeH="0" baseline="0" dirty="0" smtClean="0">
                <a:ln>
                  <a:noFill/>
                </a:ln>
                <a:solidFill>
                  <a:srgbClr val="333333"/>
                </a:solidFill>
                <a:effectLst/>
                <a:latin typeface="nyt-cheltenham"/>
              </a:rPr>
              <a:t>) </a:t>
            </a:r>
            <a:r>
              <a:rPr kumimoji="0" lang="en-US" altLang="en-US" sz="2400" b="0" i="0" u="none" strike="noStrike" cap="none" normalizeH="0" baseline="0" dirty="0" smtClean="0">
                <a:ln>
                  <a:noFill/>
                </a:ln>
                <a:solidFill>
                  <a:srgbClr val="326891"/>
                </a:solidFill>
                <a:effectLst/>
                <a:latin typeface="nyt-cheltenham"/>
                <a:hlinkClick r:id="rId4"/>
              </a:rPr>
              <a:t>November 10, 2016</a:t>
            </a:r>
            <a:endParaRPr kumimoji="0" lang="en-US" altLang="en-US"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103666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28148"/>
          </a:xfrm>
        </p:spPr>
        <p:txBody>
          <a:bodyPr>
            <a:normAutofit fontScale="90000"/>
          </a:bodyPr>
          <a:lstStyle/>
          <a:p>
            <a:r>
              <a:rPr lang="en-US" dirty="0" smtClean="0"/>
              <a:t>			</a:t>
            </a:r>
            <a:br>
              <a:rPr lang="en-US" dirty="0" smtClean="0"/>
            </a:br>
            <a:r>
              <a:rPr lang="en-US" dirty="0"/>
              <a:t>	</a:t>
            </a:r>
            <a:r>
              <a:rPr lang="en-US" dirty="0" smtClean="0"/>
              <a:t>		   </a:t>
            </a:r>
            <a:r>
              <a:rPr lang="en-US" sz="4900" b="1" i="1" dirty="0" smtClean="0"/>
              <a:t>Nov</a:t>
            </a:r>
            <a:r>
              <a:rPr lang="en-US" sz="4900" b="1" i="1" dirty="0"/>
              <a:t>. 10, </a:t>
            </a:r>
            <a:r>
              <a:rPr lang="en-US" sz="4900" b="1" i="1" dirty="0" smtClean="0"/>
              <a:t>evening</a:t>
            </a:r>
            <a:r>
              <a:rPr lang="en-US" b="1" i="1" dirty="0" smtClean="0"/>
              <a:t/>
            </a:r>
            <a:br>
              <a:rPr lang="en-US" b="1" i="1" dirty="0" smtClean="0"/>
            </a:br>
            <a:r>
              <a:rPr lang="en-US" dirty="0" smtClean="0"/>
              <a:t>   </a:t>
            </a:r>
            <a:r>
              <a:rPr lang="en-US" sz="4000" dirty="0" smtClean="0"/>
              <a:t>13. What do you notice about the picture and text?</a:t>
            </a:r>
            <a:r>
              <a:rPr lang="en-US" dirty="0"/>
              <a:t/>
            </a:r>
            <a:br>
              <a:rPr lang="en-US" dirty="0"/>
            </a:br>
            <a:endParaRPr lang="en-US" dirty="0"/>
          </a:p>
        </p:txBody>
      </p:sp>
      <p:pic>
        <p:nvPicPr>
          <p:cNvPr id="7170" name="Picture 2" descr="https://static01.nyt.com/images/2016/11/17/business/media/00facebookhoax2-drop/00facebookhoax2-articleLarge.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86476" y="1887008"/>
            <a:ext cx="7619047" cy="422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6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14. What is the problem with the following evidence?</a:t>
            </a:r>
            <a:endParaRPr lang="en-US" sz="3600" dirty="0"/>
          </a:p>
        </p:txBody>
      </p:sp>
      <p:sp>
        <p:nvSpPr>
          <p:cNvPr id="3" name="Content Placeholder 2"/>
          <p:cNvSpPr>
            <a:spLocks noGrp="1"/>
          </p:cNvSpPr>
          <p:nvPr>
            <p:ph idx="1"/>
          </p:nvPr>
        </p:nvSpPr>
        <p:spPr/>
        <p:txBody>
          <a:bodyPr/>
          <a:lstStyle/>
          <a:p>
            <a:r>
              <a:rPr lang="en-US" dirty="0"/>
              <a:t>Around 6 p.m., the conservative blog Gateway Pundit posted a story using Mr. Tucker’s images under the headline “Figures. Anti-Trump Protesters Were Bussed in to Austin #</a:t>
            </a:r>
            <a:r>
              <a:rPr lang="en-US" dirty="0" err="1"/>
              <a:t>FakeProtests</a:t>
            </a:r>
            <a:r>
              <a:rPr lang="en-US" dirty="0"/>
              <a:t>.” The post, which included a mention of “Soros money,” has been shared on Facebook </a:t>
            </a:r>
            <a:r>
              <a:rPr lang="en-US" dirty="0" smtClean="0"/>
              <a:t>more </a:t>
            </a:r>
            <a:r>
              <a:rPr lang="en-US" dirty="0"/>
              <a:t>than 44,000 times, according to statistics on the </a:t>
            </a:r>
            <a:r>
              <a:rPr lang="en-US" u="sng" dirty="0">
                <a:hlinkClick r:id="rId2"/>
              </a:rPr>
              <a:t>website</a:t>
            </a:r>
            <a:r>
              <a:rPr lang="en-US" dirty="0" smtClean="0"/>
              <a:t>.</a:t>
            </a:r>
          </a:p>
          <a:p>
            <a:r>
              <a:rPr lang="en-US" dirty="0"/>
              <a:t>The story line became a prominent one throughout the conservative blogosphere, with other sites incorporating Mr. Tucker’s tweet into posts about paid protesters, </a:t>
            </a:r>
            <a:r>
              <a:rPr lang="en-US" b="1" dirty="0"/>
              <a:t>referring to him as an eyewitness in Austin. </a:t>
            </a:r>
          </a:p>
        </p:txBody>
      </p:sp>
    </p:spTree>
    <p:extLst>
      <p:ext uri="{BB962C8B-B14F-4D97-AF65-F5344CB8AC3E}">
        <p14:creationId xmlns:p14="http://schemas.microsoft.com/office/powerpoint/2010/main" val="3828288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kumimoji="0" lang="en-US" altLang="en-US" b="0" i="0" u="none" strike="noStrike" cap="none" normalizeH="0" baseline="0" dirty="0" smtClean="0">
                <a:ln>
                  <a:noFill/>
                </a:ln>
                <a:effectLst/>
                <a:latin typeface="imperial-normal-500"/>
              </a:rPr>
              <a:t/>
            </a:r>
            <a:br>
              <a:rPr kumimoji="0" lang="en-US" altLang="en-US" b="0" i="0" u="none" strike="noStrike" cap="none" normalizeH="0" baseline="0" dirty="0" smtClean="0">
                <a:ln>
                  <a:noFill/>
                </a:ln>
                <a:effectLst/>
                <a:latin typeface="imperial-normal-500"/>
              </a:rPr>
            </a:br>
            <a:r>
              <a:rPr kumimoji="0" lang="en-US" altLang="en-US" b="0" i="0" u="none" strike="noStrike" cap="none" normalizeH="0" baseline="0" dirty="0" smtClean="0">
                <a:ln>
                  <a:noFill/>
                </a:ln>
                <a:effectLst/>
                <a:latin typeface="imperial-normal-500"/>
              </a:rPr>
              <a:t/>
            </a:r>
            <a:br>
              <a:rPr kumimoji="0" lang="en-US" altLang="en-US" b="0" i="0" u="none" strike="noStrike" cap="none" normalizeH="0" baseline="0" dirty="0" smtClean="0">
                <a:ln>
                  <a:noFill/>
                </a:ln>
                <a:effectLst/>
                <a:latin typeface="imperial-normal-500"/>
              </a:rPr>
            </a:br>
            <a:r>
              <a:rPr kumimoji="0" lang="en-US" altLang="en-US" sz="6000" b="1" i="1" u="none" strike="noStrike" cap="none" normalizeH="0" baseline="0" dirty="0" smtClean="0">
                <a:ln>
                  <a:noFill/>
                </a:ln>
                <a:effectLst/>
                <a:latin typeface="imperial-normal-500"/>
              </a:rPr>
              <a:t>Then, shortly after 9 p.m., Mr. Trump sent this tweet:</a:t>
            </a:r>
            <a:br>
              <a:rPr kumimoji="0" lang="en-US" altLang="en-US" sz="6000" b="1" i="1" u="none" strike="noStrike" cap="none" normalizeH="0" baseline="0" dirty="0" smtClean="0">
                <a:ln>
                  <a:noFill/>
                </a:ln>
                <a:effectLst/>
                <a:latin typeface="imperial-normal-500"/>
              </a:rPr>
            </a:br>
            <a:r>
              <a:rPr kumimoji="0" lang="en-US" altLang="en-US" b="0" i="0" u="none" strike="noStrike" cap="none" normalizeH="0" baseline="0" dirty="0" smtClean="0">
                <a:ln>
                  <a:noFill/>
                </a:ln>
                <a:solidFill>
                  <a:schemeClr val="tx1"/>
                </a:solidFill>
                <a:effectLst/>
              </a:rPr>
              <a:t/>
            </a:r>
            <a:br>
              <a:rPr kumimoji="0" lang="en-US" altLang="en-US" b="0" i="0" u="none" strike="noStrike" cap="none" normalizeH="0" baseline="0" dirty="0" smtClean="0">
                <a:ln>
                  <a:noFill/>
                </a:ln>
                <a:solidFill>
                  <a:schemeClr val="tx1"/>
                </a:solidFill>
                <a:effectLst/>
              </a:rPr>
            </a:br>
            <a:r>
              <a:rPr kumimoji="0" lang="en-US" altLang="en-US" b="0" i="0" u="none" strike="noStrike" cap="none" normalizeH="0" baseline="0" dirty="0" smtClean="0">
                <a:ln>
                  <a:noFill/>
                </a:ln>
                <a:solidFill>
                  <a:schemeClr val="tx1"/>
                </a:solidFill>
                <a:effectLst/>
              </a:rPr>
              <a:t>15. What is the problem with</a:t>
            </a:r>
            <a:r>
              <a:rPr kumimoji="0" lang="en-US" altLang="en-US" b="0" i="0" u="none" strike="noStrike" cap="none" normalizeH="0" dirty="0" smtClean="0">
                <a:ln>
                  <a:noFill/>
                </a:ln>
                <a:solidFill>
                  <a:schemeClr val="tx1"/>
                </a:solidFill>
                <a:effectLst/>
              </a:rPr>
              <a:t> this Tweet?</a:t>
            </a:r>
            <a:br>
              <a:rPr kumimoji="0" lang="en-US" altLang="en-US" b="0" i="0" u="none" strike="noStrike" cap="none" normalizeH="0" dirty="0" smtClean="0">
                <a:ln>
                  <a:noFill/>
                </a:ln>
                <a:solidFill>
                  <a:schemeClr val="tx1"/>
                </a:solidFill>
                <a:effectLst/>
              </a:rPr>
            </a:br>
            <a:endParaRPr lang="en-US" dirty="0"/>
          </a:p>
        </p:txBody>
      </p:sp>
      <p:sp>
        <p:nvSpPr>
          <p:cNvPr id="4" name="Rectangle 1"/>
          <p:cNvSpPr>
            <a:spLocks noGrp="1" noChangeArrowheads="1"/>
          </p:cNvSpPr>
          <p:nvPr>
            <p:ph idx="1"/>
          </p:nvPr>
        </p:nvSpPr>
        <p:spPr bwMode="auto">
          <a:xfrm>
            <a:off x="976745" y="2697465"/>
            <a:ext cx="10238510" cy="28623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333333"/>
                </a:solidFill>
                <a:effectLst/>
                <a:latin typeface="Georgia" panose="02040502050405020303" pitchFamily="18" charset="0"/>
              </a:rPr>
              <a:t>Just had a very open and successful presidential election. Now professional protesters, incited by the media, are protesting. Very unfair!</a:t>
            </a:r>
            <a:endParaRPr kumimoji="0" lang="en-US" altLang="en-US" sz="3600" b="0" i="0" u="none" strike="noStrike" cap="none" normalizeH="0" baseline="0" dirty="0" smtClean="0">
              <a:ln>
                <a:noFill/>
              </a:ln>
              <a:solidFill>
                <a:srgbClr val="333333"/>
              </a:solidFill>
              <a:effectLst/>
              <a:latin typeface="nyt-cheltenha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333333"/>
                </a:solidFill>
                <a:effectLst/>
                <a:latin typeface="nyt-cheltenham"/>
              </a:rPr>
              <a:t>— Donald J. Trump (@</a:t>
            </a:r>
            <a:r>
              <a:rPr kumimoji="0" lang="en-US" altLang="en-US" sz="3600" b="0" i="0" u="none" strike="noStrike" cap="none" normalizeH="0" baseline="0" dirty="0" err="1" smtClean="0">
                <a:ln>
                  <a:noFill/>
                </a:ln>
                <a:solidFill>
                  <a:srgbClr val="333333"/>
                </a:solidFill>
                <a:effectLst/>
                <a:latin typeface="nyt-cheltenham"/>
              </a:rPr>
              <a:t>realDonaldTrump</a:t>
            </a:r>
            <a:r>
              <a:rPr kumimoji="0" lang="en-US" altLang="en-US" sz="3600" b="0" i="0" u="none" strike="noStrike" cap="none" normalizeH="0" baseline="0" dirty="0" smtClean="0">
                <a:ln>
                  <a:noFill/>
                </a:ln>
                <a:solidFill>
                  <a:srgbClr val="333333"/>
                </a:solidFill>
                <a:effectLst/>
                <a:latin typeface="nyt-cheltenham"/>
              </a:rPr>
              <a:t>) </a:t>
            </a:r>
            <a:r>
              <a:rPr kumimoji="0" lang="en-US" altLang="en-US" sz="3600" b="0" i="0" u="none" strike="noStrike" cap="none" normalizeH="0" baseline="0" dirty="0" smtClean="0">
                <a:ln>
                  <a:noFill/>
                </a:ln>
                <a:solidFill>
                  <a:srgbClr val="326891"/>
                </a:solidFill>
                <a:effectLst/>
                <a:latin typeface="nyt-cheltenham"/>
                <a:hlinkClick r:id="rId2"/>
              </a:rPr>
              <a:t>November 11, 201</a:t>
            </a:r>
            <a:r>
              <a:rPr kumimoji="0" lang="en-US" altLang="en-US" b="0" i="0" u="none" strike="noStrike" cap="none" normalizeH="0" baseline="0" dirty="0" smtClean="0">
                <a:ln>
                  <a:noFill/>
                </a:ln>
                <a:solidFill>
                  <a:srgbClr val="326891"/>
                </a:solidFill>
                <a:effectLst/>
                <a:latin typeface="nyt-cheltenham"/>
                <a:hlinkClick r:id="rId2"/>
              </a:rPr>
              <a:t>6</a:t>
            </a:r>
            <a:endParaRPr kumimoji="0" lang="en-US" altLang="en-US"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901082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16. What is the faulty reasoning in Mr. Tucker’s thinking?</a:t>
            </a:r>
            <a:endParaRPr lang="en-US" sz="3200" dirty="0"/>
          </a:p>
        </p:txBody>
      </p:sp>
      <p:sp>
        <p:nvSpPr>
          <p:cNvPr id="3" name="Content Placeholder 2"/>
          <p:cNvSpPr>
            <a:spLocks noGrp="1"/>
          </p:cNvSpPr>
          <p:nvPr>
            <p:ph idx="1"/>
          </p:nvPr>
        </p:nvSpPr>
        <p:spPr/>
        <p:txBody>
          <a:bodyPr/>
          <a:lstStyle/>
          <a:p>
            <a:r>
              <a:rPr lang="en-US" dirty="0"/>
              <a:t>Mr. Tucker considered deleting his tweet about the buses, but Mr. Trump’s message emboldened him. “I figured if he were to say something like that, I might be barking up the same tree,” Mr. Tucker said.</a:t>
            </a:r>
          </a:p>
          <a:p>
            <a:r>
              <a:rPr lang="en-US" dirty="0"/>
              <a:t>When asked if Mr. Trump might have been relying, at least tangentially, on the erroneous message he had sent about the buses, Mr. Tucker said, “I don’t want to say why Trump tweeted when he tweeted. I just don’t know and I truthfully don’t think any of us will ever know.”</a:t>
            </a:r>
          </a:p>
          <a:p>
            <a:endParaRPr lang="en-US" dirty="0"/>
          </a:p>
        </p:txBody>
      </p:sp>
    </p:spTree>
    <p:extLst>
      <p:ext uri="{BB962C8B-B14F-4D97-AF65-F5344CB8AC3E}">
        <p14:creationId xmlns:p14="http://schemas.microsoft.com/office/powerpoint/2010/main" val="4266418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a:t> </a:t>
            </a:r>
            <a:r>
              <a:rPr lang="en-US" dirty="0" smtClean="0"/>
              <a:t>    </a:t>
            </a:r>
            <a:br>
              <a:rPr lang="en-US" dirty="0" smtClean="0"/>
            </a:br>
            <a:r>
              <a:rPr lang="en-US" dirty="0"/>
              <a:t>	</a:t>
            </a:r>
            <a:r>
              <a:rPr lang="en-US" dirty="0" smtClean="0"/>
              <a:t>			</a:t>
            </a:r>
            <a:r>
              <a:rPr lang="en-US" b="1" i="1" dirty="0" smtClean="0"/>
              <a:t>November 11</a:t>
            </a:r>
            <a:r>
              <a:rPr lang="en-US" dirty="0" smtClean="0"/>
              <a:t/>
            </a:r>
            <a:br>
              <a:rPr lang="en-US" dirty="0" smtClean="0"/>
            </a:br>
            <a:r>
              <a:rPr lang="en-US" dirty="0"/>
              <a:t> </a:t>
            </a:r>
            <a:r>
              <a:rPr lang="en-US" dirty="0" smtClean="0"/>
              <a:t>17. What was the actual reason for the buses?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Doreen </a:t>
            </a:r>
            <a:r>
              <a:rPr lang="en-US" dirty="0" err="1"/>
              <a:t>Jarman</a:t>
            </a:r>
            <a:r>
              <a:rPr lang="en-US" dirty="0"/>
              <a:t>, a spokeswoman for Tableau, said the company issued a statement to the local television station KVUE and The Austin American-Statesman on Nov. 11, saying that the buses were connected to the company’s conference.</a:t>
            </a:r>
          </a:p>
          <a:p>
            <a:r>
              <a:rPr lang="en-US" dirty="0"/>
              <a:t>The American-Statesman posted </a:t>
            </a:r>
            <a:r>
              <a:rPr lang="en-US" u="sng" dirty="0">
                <a:hlinkClick r:id="rId2"/>
              </a:rPr>
              <a:t>an article</a:t>
            </a:r>
            <a:r>
              <a:rPr lang="en-US" dirty="0"/>
              <a:t> online shortly after noon, said Asher Price, the article’s author. Around 2 p.m., Mr. Tucker tweeted a link to his blog, where he acknowledged that he could have been “flat wrong,” and mentioned that he had voted for Gary Johnson. The rumor-checking website Snopes also </a:t>
            </a:r>
            <a:r>
              <a:rPr lang="en-US" u="sng" dirty="0">
                <a:hlinkClick r:id="rId3"/>
              </a:rPr>
              <a:t>debunked</a:t>
            </a:r>
            <a:r>
              <a:rPr lang="en-US" dirty="0"/>
              <a:t> the claim that the buses were connected to any protests. None of this seemed to have much impact.</a:t>
            </a:r>
          </a:p>
          <a:p>
            <a:r>
              <a:rPr lang="en-US" dirty="0"/>
              <a:t>Mr. Tucker’s initial tweet continued to generate thousands of shares on Facebook through Free Republic and pages like </a:t>
            </a:r>
            <a:r>
              <a:rPr lang="en-US" u="sng" dirty="0">
                <a:hlinkClick r:id="rId4"/>
              </a:rPr>
              <a:t>Right Wing News</a:t>
            </a:r>
            <a:r>
              <a:rPr lang="en-US" dirty="0"/>
              <a:t> and </a:t>
            </a:r>
            <a:r>
              <a:rPr lang="en-US" u="sng" dirty="0">
                <a:hlinkClick r:id="rId5"/>
              </a:rPr>
              <a:t>Joe the Plumber.</a:t>
            </a:r>
            <a:endParaRPr lang="en-US" dirty="0"/>
          </a:p>
          <a:p>
            <a:endParaRPr lang="en-US" dirty="0"/>
          </a:p>
        </p:txBody>
      </p:sp>
    </p:spTree>
    <p:extLst>
      <p:ext uri="{BB962C8B-B14F-4D97-AF65-F5344CB8AC3E}">
        <p14:creationId xmlns:p14="http://schemas.microsoft.com/office/powerpoint/2010/main" val="4288873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561"/>
            <a:ext cx="10515600" cy="1325563"/>
          </a:xfrm>
        </p:spPr>
        <p:txBody>
          <a:bodyPr>
            <a:normAutofit/>
          </a:bodyPr>
          <a:lstStyle/>
          <a:p>
            <a:r>
              <a:rPr lang="en-US" sz="3600" dirty="0" smtClean="0"/>
              <a:t>18. What do you notice about the picture and text?</a:t>
            </a:r>
            <a:endParaRPr lang="en-US" sz="3600" dirty="0"/>
          </a:p>
        </p:txBody>
      </p:sp>
      <p:pic>
        <p:nvPicPr>
          <p:cNvPr id="9218" name="Picture 2" descr="https://static01.nyt.com/images/2016/11/18/business/media/00fbookhoax07/00fbookhoax07-articleLarge.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35382" y="1825625"/>
            <a:ext cx="630381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57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764" y="665018"/>
            <a:ext cx="10515600" cy="1385455"/>
          </a:xfrm>
        </p:spPr>
        <p:txBody>
          <a:bodyPr>
            <a:normAutofit fontScale="90000"/>
          </a:bodyPr>
          <a:lstStyle/>
          <a:p>
            <a:r>
              <a:rPr lang="en-US" dirty="0"/>
              <a:t> </a:t>
            </a:r>
            <a:r>
              <a:rPr lang="en-US" dirty="0" smtClean="0"/>
              <a:t>          </a:t>
            </a:r>
            <a:r>
              <a:rPr lang="en-US" b="1" i="1" dirty="0" smtClean="0"/>
              <a:t>How </a:t>
            </a:r>
            <a:r>
              <a:rPr lang="en-US" b="1" i="1" dirty="0"/>
              <a:t>Fake News Goes Viral: A Case </a:t>
            </a:r>
            <a:r>
              <a:rPr lang="en-US" b="1" i="1" dirty="0" smtClean="0"/>
              <a:t>Study</a:t>
            </a:r>
            <a:r>
              <a:rPr lang="en-US" b="1" i="1" dirty="0"/>
              <a:t/>
            </a:r>
            <a:br>
              <a:rPr lang="en-US" b="1" i="1" dirty="0"/>
            </a:br>
            <a:r>
              <a:rPr lang="en-US" b="1" i="1" dirty="0" smtClean="0"/>
              <a:t>			</a:t>
            </a:r>
            <a:r>
              <a:rPr lang="en-US" sz="2200" b="1" dirty="0" smtClean="0"/>
              <a:t>By </a:t>
            </a:r>
            <a:r>
              <a:rPr lang="en-US" sz="2200" b="1" dirty="0" err="1" smtClean="0"/>
              <a:t>Sapna</a:t>
            </a:r>
            <a:r>
              <a:rPr lang="en-US" sz="2200" b="1" dirty="0" smtClean="0"/>
              <a:t> </a:t>
            </a:r>
            <a:r>
              <a:rPr lang="en-US" sz="2200" b="1" dirty="0" err="1" smtClean="0"/>
              <a:t>Maheshwari</a:t>
            </a:r>
            <a:r>
              <a:rPr lang="en-US" sz="2200" b="1" dirty="0" smtClean="0"/>
              <a:t> – </a:t>
            </a:r>
            <a:r>
              <a:rPr lang="en-US" sz="2200" b="1" i="1" dirty="0" smtClean="0"/>
              <a:t>The New York Times</a:t>
            </a:r>
            <a:br>
              <a:rPr lang="en-US" sz="2200" b="1" i="1" dirty="0" smtClean="0"/>
            </a:br>
            <a:r>
              <a:rPr lang="en-US" sz="2200" b="1" i="1" dirty="0" smtClean="0"/>
              <a:t/>
            </a:r>
            <a:br>
              <a:rPr lang="en-US" sz="2200" b="1" i="1" dirty="0" smtClean="0"/>
            </a:br>
            <a:r>
              <a:rPr lang="en-US" sz="2200" b="1" i="1" dirty="0" smtClean="0"/>
              <a:t>                            </a:t>
            </a:r>
            <a:r>
              <a:rPr lang="en-US" sz="1600" dirty="0" smtClean="0"/>
              <a:t>Images </a:t>
            </a:r>
            <a:r>
              <a:rPr lang="en-US" sz="1600" dirty="0"/>
              <a:t>posted on Twitter by a marketer in Austin, Tex., the day after the presidential election.</a:t>
            </a:r>
            <a:r>
              <a:rPr lang="en-US" sz="1600" b="1" i="1" dirty="0"/>
              <a:t/>
            </a:r>
            <a:br>
              <a:rPr lang="en-US" sz="1600" b="1" i="1" dirty="0"/>
            </a:br>
            <a:r>
              <a:rPr lang="en-US" sz="1600" dirty="0" smtClean="0"/>
              <a:t/>
            </a:r>
            <a:br>
              <a:rPr lang="en-US" sz="1600" dirty="0" smtClean="0"/>
            </a:br>
            <a:endParaRPr lang="en-US" sz="1600" dirty="0"/>
          </a:p>
        </p:txBody>
      </p:sp>
      <p:pic>
        <p:nvPicPr>
          <p:cNvPr id="2052" name="Picture 4" descr="https://static01.nyt.com/images/2016/11/21/business/21fakenews-top/21fakenews-top-articleLarg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5373" y="2327564"/>
            <a:ext cx="5715000" cy="422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679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19. Why do you think this new Tweet did not receive much attention?</a:t>
            </a:r>
            <a:endParaRPr lang="en-US" sz="2800" dirty="0"/>
          </a:p>
        </p:txBody>
      </p:sp>
      <p:sp>
        <p:nvSpPr>
          <p:cNvPr id="3" name="Content Placeholder 2"/>
          <p:cNvSpPr>
            <a:spLocks noGrp="1"/>
          </p:cNvSpPr>
          <p:nvPr>
            <p:ph idx="1"/>
          </p:nvPr>
        </p:nvSpPr>
        <p:spPr/>
        <p:txBody>
          <a:bodyPr/>
          <a:lstStyle/>
          <a:p>
            <a:r>
              <a:rPr lang="en-US" dirty="0"/>
              <a:t>After midnight, Mr. Tucker deleted his original tweet, then posted an image of it stamped with the word “false” for posterity. It did not receive much attention.</a:t>
            </a:r>
          </a:p>
          <a:p>
            <a:r>
              <a:rPr lang="en-US" dirty="0"/>
              <a:t>After a week, that message had 29 retweets and 27 likes. The Snopes article has been shared about 5,800 times according to its website, a fraction of the number for the fake version of the news. Faced with the impact of his initial tweet, Mr. Tucker, who now has about 960 Twitter followers, allowed himself a moment of reflection.</a:t>
            </a:r>
          </a:p>
          <a:p>
            <a:endParaRPr lang="en-US" dirty="0"/>
          </a:p>
        </p:txBody>
      </p:sp>
    </p:spTree>
    <p:extLst>
      <p:ext uri="{BB962C8B-B14F-4D97-AF65-F5344CB8AC3E}">
        <p14:creationId xmlns:p14="http://schemas.microsoft.com/office/powerpoint/2010/main" val="2716163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5230"/>
          </a:xfrm>
        </p:spPr>
        <p:txBody>
          <a:bodyPr>
            <a:normAutofit/>
          </a:bodyPr>
          <a:lstStyle/>
          <a:p>
            <a:r>
              <a:rPr lang="en-US" sz="2400" dirty="0" smtClean="0"/>
              <a:t>20. Why are people more prone to believe lies even after they have been debunked?</a:t>
            </a:r>
            <a:endParaRPr lang="en-US" sz="2400" dirty="0"/>
          </a:p>
        </p:txBody>
      </p:sp>
      <p:sp>
        <p:nvSpPr>
          <p:cNvPr id="4" name="Rectangle 1"/>
          <p:cNvSpPr>
            <a:spLocks noGrp="1" noChangeArrowheads="1"/>
          </p:cNvSpPr>
          <p:nvPr>
            <p:ph idx="1"/>
          </p:nvPr>
        </p:nvSpPr>
        <p:spPr bwMode="auto">
          <a:xfrm>
            <a:off x="838200" y="1410355"/>
            <a:ext cx="10515600" cy="54476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imperial-normal-500"/>
              </a:rPr>
              <a:t>“Anytime you see me in the future going out there where I think there’s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imperial-normal-500"/>
              </a:rPr>
              <a:t> going to be a big audience, I can assure you I’m going to try my best to be balanced with the facts</a:t>
            </a:r>
            <a:r>
              <a:rPr kumimoji="0" lang="en-US" altLang="en-US" sz="2400" b="0" i="0" u="none" strike="noStrike" cap="none" normalizeH="0" dirty="0" smtClean="0">
                <a:ln>
                  <a:noFill/>
                </a:ln>
                <a:solidFill>
                  <a:srgbClr val="333333"/>
                </a:solidFill>
                <a:effectLst/>
                <a:latin typeface="imperial-normal-500"/>
              </a:rPr>
              <a:t> </a:t>
            </a:r>
            <a:r>
              <a:rPr kumimoji="0" lang="en-US" altLang="en-US" sz="2400" b="0" i="0" u="none" strike="noStrike" cap="none" normalizeH="0" baseline="0" dirty="0" smtClean="0">
                <a:ln>
                  <a:noFill/>
                </a:ln>
                <a:solidFill>
                  <a:srgbClr val="333333"/>
                </a:solidFill>
                <a:effectLst/>
                <a:latin typeface="imperial-normal-500"/>
              </a:rPr>
              <a:t>and be very clear about what is opinion and what is not,” Mr. Tucker said.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imperial-normal-500"/>
              </a:rPr>
              <a:t>If he could go back, he said, “I might have still tweeted it but very differently.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imperial-normal-500"/>
              </a:rPr>
              <a:t>I think it goes without saying I would have tried to make a more objective statement.”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Georgia" panose="02040502050405020303" pitchFamily="18" charset="0"/>
              </a:rPr>
              <a:t>And BOOM! The old big bad post is gone! Its memory shall live 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Georgia" panose="02040502050405020303" pitchFamily="18" charset="0"/>
              </a:rPr>
              <a:t>Thanks all! Let's keep the conversation</a:t>
            </a:r>
            <a:r>
              <a:rPr kumimoji="0" lang="en-US" altLang="en-US" sz="2400" b="0" i="0" u="none" strike="noStrike" cap="none" normalizeH="0" dirty="0" smtClean="0">
                <a:ln>
                  <a:noFill/>
                </a:ln>
                <a:solidFill>
                  <a:srgbClr val="333333"/>
                </a:solidFill>
                <a:effectLst/>
                <a:latin typeface="Georgia" panose="02040502050405020303" pitchFamily="18" charset="0"/>
              </a:rPr>
              <a:t> </a:t>
            </a:r>
            <a:r>
              <a:rPr kumimoji="0" lang="en-US" altLang="en-US" sz="2400" b="0" i="0" u="none" strike="noStrike" cap="none" normalizeH="0" baseline="0" dirty="0" smtClean="0">
                <a:ln>
                  <a:noFill/>
                </a:ln>
                <a:solidFill>
                  <a:srgbClr val="333333"/>
                </a:solidFill>
                <a:effectLst/>
                <a:latin typeface="Georgia" panose="02040502050405020303" pitchFamily="18" charset="0"/>
              </a:rPr>
              <a:t>moving! </a:t>
            </a:r>
            <a:r>
              <a:rPr kumimoji="0" lang="en-US" altLang="en-US" sz="2400" b="0" i="0" u="none" strike="noStrike" cap="none" normalizeH="0" baseline="0" dirty="0" smtClean="0">
                <a:ln>
                  <a:noFill/>
                </a:ln>
                <a:solidFill>
                  <a:srgbClr val="326891"/>
                </a:solidFill>
                <a:effectLst/>
                <a:latin typeface="Georgia" panose="02040502050405020303" pitchFamily="18" charset="0"/>
                <a:hlinkClick r:id="rId2"/>
              </a:rPr>
              <a:t>https://t.co/DHz37Le9i8</a:t>
            </a:r>
            <a:r>
              <a:rPr kumimoji="0" lang="en-US" altLang="en-US" sz="2400" b="0" i="0" u="none" strike="noStrike" cap="none" normalizeH="0" baseline="0" dirty="0" smtClean="0">
                <a:ln>
                  <a:noFill/>
                </a:ln>
                <a:solidFill>
                  <a:srgbClr val="333333"/>
                </a:solidFill>
                <a:effectLst/>
                <a:latin typeface="Georgia" panose="02040502050405020303" pitchFamily="18" charset="0"/>
              </a:rPr>
              <a:t> </a:t>
            </a:r>
            <a:r>
              <a:rPr kumimoji="0" lang="en-US" altLang="en-US" sz="2400" b="0" i="0" u="sng" strike="noStrike" cap="none" normalizeH="0" baseline="0" dirty="0" smtClean="0">
                <a:ln>
                  <a:noFill/>
                </a:ln>
                <a:solidFill>
                  <a:srgbClr val="326891"/>
                </a:solidFill>
                <a:effectLst/>
                <a:latin typeface="Georgia" panose="02040502050405020303" pitchFamily="18" charset="0"/>
                <a:hlinkClick r:id="rId3"/>
              </a:rPr>
              <a:t>pic.twitter.com/YME1TN4q4D</a:t>
            </a:r>
            <a:endParaRPr kumimoji="0" lang="en-US" altLang="en-US" sz="2400" b="0" i="0" u="none" strike="noStrike" cap="none" normalizeH="0" baseline="0" dirty="0" smtClean="0">
              <a:ln>
                <a:noFill/>
              </a:ln>
              <a:solidFill>
                <a:srgbClr val="333333"/>
              </a:solidFill>
              <a:effectLst/>
              <a:latin typeface="nyt-cheltenha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nyt-cheltenham"/>
              </a:rPr>
              <a:t>— </a:t>
            </a:r>
            <a:r>
              <a:rPr kumimoji="0" lang="en-US" altLang="en-US" sz="2400" b="0" i="0" u="none" strike="noStrike" cap="none" normalizeH="0" baseline="0" dirty="0" err="1" smtClean="0">
                <a:ln>
                  <a:noFill/>
                </a:ln>
                <a:solidFill>
                  <a:srgbClr val="333333"/>
                </a:solidFill>
                <a:effectLst/>
                <a:latin typeface="nyt-cheltenham"/>
              </a:rPr>
              <a:t>erictucker</a:t>
            </a:r>
            <a:r>
              <a:rPr kumimoji="0" lang="en-US" altLang="en-US" sz="2400" b="0" i="0" u="none" strike="noStrike" cap="none" normalizeH="0" baseline="0" dirty="0" smtClean="0">
                <a:ln>
                  <a:noFill/>
                </a:ln>
                <a:solidFill>
                  <a:srgbClr val="333333"/>
                </a:solidFill>
                <a:effectLst/>
                <a:latin typeface="nyt-cheltenham"/>
              </a:rPr>
              <a:t> (@</a:t>
            </a:r>
            <a:r>
              <a:rPr kumimoji="0" lang="en-US" altLang="en-US" sz="2400" b="0" i="0" u="none" strike="noStrike" cap="none" normalizeH="0" baseline="0" dirty="0" err="1" smtClean="0">
                <a:ln>
                  <a:noFill/>
                </a:ln>
                <a:solidFill>
                  <a:srgbClr val="333333"/>
                </a:solidFill>
                <a:effectLst/>
                <a:latin typeface="nyt-cheltenham"/>
              </a:rPr>
              <a:t>erictucker</a:t>
            </a:r>
            <a:r>
              <a:rPr kumimoji="0" lang="en-US" altLang="en-US" sz="2400" b="0" i="0" u="none" strike="noStrike" cap="none" normalizeH="0" baseline="0" dirty="0" smtClean="0">
                <a:ln>
                  <a:noFill/>
                </a:ln>
                <a:solidFill>
                  <a:srgbClr val="333333"/>
                </a:solidFill>
                <a:effectLst/>
                <a:latin typeface="nyt-cheltenham"/>
              </a:rPr>
              <a:t>) </a:t>
            </a:r>
            <a:r>
              <a:rPr kumimoji="0" lang="en-US" altLang="en-US" sz="2400" b="0" i="0" u="none" strike="noStrike" cap="none" normalizeH="0" baseline="0" dirty="0" smtClean="0">
                <a:ln>
                  <a:noFill/>
                </a:ln>
                <a:solidFill>
                  <a:srgbClr val="326891"/>
                </a:solidFill>
                <a:effectLst/>
                <a:latin typeface="nyt-cheltenham"/>
                <a:hlinkClick r:id="rId4"/>
              </a:rPr>
              <a:t>November 12, 2016</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17401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       “Why we Believe </a:t>
            </a:r>
            <a:r>
              <a:rPr lang="en-US" sz="3200" dirty="0"/>
              <a:t>L</a:t>
            </a:r>
            <a:r>
              <a:rPr lang="en-US" sz="3200" dirty="0" smtClean="0"/>
              <a:t>ies </a:t>
            </a:r>
            <a:r>
              <a:rPr lang="en-US" sz="3200" dirty="0"/>
              <a:t>E</a:t>
            </a:r>
            <a:r>
              <a:rPr lang="en-US" sz="3200" dirty="0" smtClean="0"/>
              <a:t>ven When we Know the Truth”</a:t>
            </a:r>
            <a:endParaRPr lang="en-US" sz="3200" dirty="0"/>
          </a:p>
        </p:txBody>
      </p:sp>
      <p:sp>
        <p:nvSpPr>
          <p:cNvPr id="3" name="Content Placeholder 2"/>
          <p:cNvSpPr>
            <a:spLocks noGrp="1"/>
          </p:cNvSpPr>
          <p:nvPr>
            <p:ph sz="half" idx="1"/>
          </p:nvPr>
        </p:nvSpPr>
        <p:spPr/>
        <p:txBody>
          <a:bodyPr>
            <a:normAutofit/>
          </a:bodyPr>
          <a:lstStyle/>
          <a:p>
            <a:pPr marL="0" indent="0">
              <a:buNone/>
            </a:pPr>
            <a:r>
              <a:rPr lang="en-US" dirty="0"/>
              <a:t>For an explanation of this behavior, look no further than the psychological theory of </a:t>
            </a:r>
            <a:r>
              <a:rPr lang="en-US" b="1" dirty="0">
                <a:solidFill>
                  <a:srgbClr val="FFFF00"/>
                </a:solidFill>
              </a:rPr>
              <a:t>cognitive </a:t>
            </a:r>
            <a:r>
              <a:rPr lang="en-US" b="1" dirty="0" smtClean="0">
                <a:solidFill>
                  <a:srgbClr val="FFFF00"/>
                </a:solidFill>
              </a:rPr>
              <a:t>dissonance.</a:t>
            </a:r>
          </a:p>
          <a:p>
            <a:pPr marL="0" indent="0">
              <a:buNone/>
            </a:pPr>
            <a:r>
              <a:rPr lang="en-US" b="1" dirty="0">
                <a:solidFill>
                  <a:srgbClr val="FFFF00"/>
                </a:solidFill>
              </a:rPr>
              <a:t>c</a:t>
            </a:r>
            <a:r>
              <a:rPr lang="en-US" b="1" dirty="0" smtClean="0">
                <a:solidFill>
                  <a:srgbClr val="FFFF00"/>
                </a:solidFill>
              </a:rPr>
              <a:t>ognition – </a:t>
            </a:r>
            <a:r>
              <a:rPr lang="en-US" dirty="0" smtClean="0"/>
              <a:t>process of acquiring knowledge and understanding through experience and thought.</a:t>
            </a:r>
          </a:p>
          <a:p>
            <a:pPr marL="0" indent="0">
              <a:buNone/>
            </a:pPr>
            <a:r>
              <a:rPr lang="en-US" b="1" dirty="0">
                <a:solidFill>
                  <a:srgbClr val="FFFF00"/>
                </a:solidFill>
              </a:rPr>
              <a:t>d</a:t>
            </a:r>
            <a:r>
              <a:rPr lang="en-US" b="1" dirty="0" smtClean="0">
                <a:solidFill>
                  <a:srgbClr val="FFFF00"/>
                </a:solidFill>
              </a:rPr>
              <a:t>issonance </a:t>
            </a:r>
            <a:r>
              <a:rPr lang="en-US" b="1" dirty="0" smtClean="0"/>
              <a:t>– </a:t>
            </a:r>
            <a:r>
              <a:rPr lang="en-US" dirty="0" smtClean="0"/>
              <a:t>a clash between beliefs one holds or between one’s actions and beliefs.</a:t>
            </a:r>
            <a:endParaRPr lang="en-US" dirty="0"/>
          </a:p>
        </p:txBody>
      </p:sp>
      <p:pic>
        <p:nvPicPr>
          <p:cNvPr id="1026" name="Picture 2" descr="https://www.sott.net/image/s11/230561/full/contradiction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7580" y="1825625"/>
            <a:ext cx="517083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534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28"/>
            <a:ext cx="10515600" cy="1325563"/>
          </a:xfrm>
        </p:spPr>
        <p:txBody>
          <a:bodyPr/>
          <a:lstStyle/>
          <a:p>
            <a:r>
              <a:rPr lang="en-US" dirty="0" smtClean="0"/>
              <a:t>                    Cognitive Dissonance</a:t>
            </a:r>
            <a:br>
              <a:rPr lang="en-US" dirty="0" smtClean="0"/>
            </a:br>
            <a:endParaRPr lang="en-US" dirty="0"/>
          </a:p>
        </p:txBody>
      </p:sp>
      <p:sp>
        <p:nvSpPr>
          <p:cNvPr id="4" name="Content Placeholder 3"/>
          <p:cNvSpPr>
            <a:spLocks noGrp="1"/>
          </p:cNvSpPr>
          <p:nvPr>
            <p:ph sz="half" idx="2"/>
          </p:nvPr>
        </p:nvSpPr>
        <p:spPr>
          <a:xfrm>
            <a:off x="6172200" y="1427018"/>
            <a:ext cx="5181600" cy="4749945"/>
          </a:xfrm>
        </p:spPr>
        <p:txBody>
          <a:bodyPr>
            <a:normAutofit/>
          </a:bodyPr>
          <a:lstStyle/>
          <a:p>
            <a:pPr marL="0" indent="0">
              <a:buNone/>
            </a:pPr>
            <a:r>
              <a:rPr lang="en-US" sz="3600" dirty="0"/>
              <a:t>This theory holds that when people are presented with information that contradicts preexisting beliefs, they try to relieve the cognitive tension one way or another.</a:t>
            </a:r>
          </a:p>
        </p:txBody>
      </p:sp>
      <p:pic>
        <p:nvPicPr>
          <p:cNvPr id="5" name="Picture 2" descr="Image result for cognitive dissonance examples and believing lies over truth"/>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65565" y="1427018"/>
            <a:ext cx="3837708" cy="4599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85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Cognitive Dissonance</a:t>
            </a:r>
            <a:endParaRPr lang="en-US" dirty="0"/>
          </a:p>
        </p:txBody>
      </p:sp>
      <p:sp>
        <p:nvSpPr>
          <p:cNvPr id="3" name="Content Placeholder 2"/>
          <p:cNvSpPr>
            <a:spLocks noGrp="1"/>
          </p:cNvSpPr>
          <p:nvPr>
            <p:ph sz="half" idx="1"/>
          </p:nvPr>
        </p:nvSpPr>
        <p:spPr/>
        <p:txBody>
          <a:bodyPr>
            <a:normAutofit/>
          </a:bodyPr>
          <a:lstStyle/>
          <a:p>
            <a:pPr marL="0" indent="0">
              <a:buNone/>
            </a:pPr>
            <a:r>
              <a:rPr lang="en-US" sz="3600" dirty="0"/>
              <a:t>They process and respond to information defensively, for instance: their belief challenged by fact, they ignore the latter..</a:t>
            </a:r>
          </a:p>
          <a:p>
            <a:endParaRPr lang="en-US" sz="3600" dirty="0"/>
          </a:p>
        </p:txBody>
      </p:sp>
      <p:pic>
        <p:nvPicPr>
          <p:cNvPr id="3074" name="Picture 2" descr="Image result for cognitive dissonance examples and believing lies over trut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91250" y="1690689"/>
            <a:ext cx="5143500" cy="429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709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Cognitive Dissonance</a:t>
            </a:r>
            <a:endParaRPr lang="en-US" dirty="0"/>
          </a:p>
        </p:txBody>
      </p:sp>
      <p:sp>
        <p:nvSpPr>
          <p:cNvPr id="4" name="Content Placeholder 3"/>
          <p:cNvSpPr>
            <a:spLocks noGrp="1"/>
          </p:cNvSpPr>
          <p:nvPr>
            <p:ph sz="half" idx="2"/>
          </p:nvPr>
        </p:nvSpPr>
        <p:spPr/>
        <p:txBody>
          <a:bodyPr>
            <a:normAutofit/>
          </a:bodyPr>
          <a:lstStyle/>
          <a:p>
            <a:pPr marL="0" indent="0">
              <a:buNone/>
            </a:pPr>
            <a:r>
              <a:rPr lang="en-US" sz="3600" dirty="0"/>
              <a:t>They also accept and seek out confirming information but ignore, discredit the source of, or argue against contrary information, studies </a:t>
            </a:r>
            <a:r>
              <a:rPr lang="en-US" sz="3600" dirty="0">
                <a:hlinkClick r:id="rId2"/>
              </a:rPr>
              <a:t>have shown</a:t>
            </a:r>
            <a:r>
              <a:rPr lang="en-US" sz="3600" dirty="0"/>
              <a:t>.  Sharon Begley, Newsweek, Aug. 29, 2009</a:t>
            </a:r>
          </a:p>
        </p:txBody>
      </p:sp>
      <p:pic>
        <p:nvPicPr>
          <p:cNvPr id="6" name="Picture 2" descr="http://janat.me/wp-content/uploads/2016/02/314849_397417116986439_1317863400_n.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1912856"/>
            <a:ext cx="5181600" cy="41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50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Cognitive Dissonance in </a:t>
            </a:r>
            <a:r>
              <a:rPr lang="en-US" i="1" dirty="0" smtClean="0"/>
              <a:t>The Crucible</a:t>
            </a:r>
            <a:endParaRPr lang="en-US" i="1" dirty="0"/>
          </a:p>
        </p:txBody>
      </p:sp>
      <p:sp>
        <p:nvSpPr>
          <p:cNvPr id="3" name="Content Placeholder 2"/>
          <p:cNvSpPr>
            <a:spLocks noGrp="1"/>
          </p:cNvSpPr>
          <p:nvPr>
            <p:ph sz="half" idx="1"/>
          </p:nvPr>
        </p:nvSpPr>
        <p:spPr/>
        <p:txBody>
          <a:bodyPr/>
          <a:lstStyle/>
          <a:p>
            <a:r>
              <a:rPr lang="en-US" dirty="0" smtClean="0"/>
              <a:t>In Arthur Miller’s </a:t>
            </a:r>
            <a:r>
              <a:rPr lang="en-US" i="1" dirty="0" smtClean="0"/>
              <a:t>The Crucible</a:t>
            </a:r>
            <a:r>
              <a:rPr lang="en-US" dirty="0" smtClean="0"/>
              <a:t>, the judges and ministers engage in cognitive dissonance when they ignore and discredit those who provide evidence contrary  to their belief.  As a result, innocent people are jailed, and some are sentenced to death, due to the judges and ministers wishing to protect their own reputations.</a:t>
            </a:r>
            <a:endParaRPr lang="en-US" dirty="0"/>
          </a:p>
        </p:txBody>
      </p:sp>
      <p:pic>
        <p:nvPicPr>
          <p:cNvPr id="2054" name="Picture 6" descr="Image result for arthur miller's the crucible fil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38810" y="2036618"/>
            <a:ext cx="4289408" cy="392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351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marL="0" indent="0"/>
            <a:r>
              <a:rPr lang="en-US" sz="4000" dirty="0" smtClean="0"/>
              <a:t>“In </a:t>
            </a:r>
            <a:r>
              <a:rPr lang="en-US" sz="4000" dirty="0"/>
              <a:t>a time of deceit, truth is a revolutionary act</a:t>
            </a:r>
            <a:r>
              <a:rPr lang="en-US" sz="4000" dirty="0" smtClean="0"/>
              <a:t>.” 								   George Orwell</a:t>
            </a:r>
            <a:endParaRPr lang="en-US" sz="4000" dirty="0"/>
          </a:p>
        </p:txBody>
      </p:sp>
      <p:pic>
        <p:nvPicPr>
          <p:cNvPr id="1030" name="Picture 6" descr="https://ichef.bbci.co.uk/images/ic/1200x675/p01hxmn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020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next series of articles discuss this Tweet:</a:t>
            </a:r>
            <a:endParaRPr lang="en-US" sz="3600" dirty="0"/>
          </a:p>
        </p:txBody>
      </p:sp>
      <p:pic>
        <p:nvPicPr>
          <p:cNvPr id="1028" name="Picture 4" descr="Image result for donald trumps flag burning tweet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7"/>
            <a:ext cx="10515599" cy="4452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914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	   </a:t>
            </a:r>
            <a:r>
              <a:rPr lang="en-US" i="1" dirty="0" smtClean="0"/>
              <a:t>How Fake News is Born</a:t>
            </a:r>
            <a:r>
              <a:rPr lang="en-US" dirty="0"/>
              <a:t/>
            </a:r>
            <a:br>
              <a:rPr lang="en-US" dirty="0"/>
            </a:br>
            <a:r>
              <a:rPr lang="en-US" sz="3600" dirty="0" smtClean="0"/>
              <a:t>1. What trait of effective news is missing from this account?</a:t>
            </a:r>
            <a:endParaRPr lang="en-US" sz="3600" dirty="0"/>
          </a:p>
        </p:txBody>
      </p:sp>
      <p:sp>
        <p:nvSpPr>
          <p:cNvPr id="3" name="Content Placeholder 2"/>
          <p:cNvSpPr>
            <a:spLocks noGrp="1"/>
          </p:cNvSpPr>
          <p:nvPr>
            <p:ph idx="1"/>
          </p:nvPr>
        </p:nvSpPr>
        <p:spPr/>
        <p:txBody>
          <a:bodyPr/>
          <a:lstStyle/>
          <a:p>
            <a:r>
              <a:rPr lang="en-US" dirty="0"/>
              <a:t>Eric Tucker, a 35-year-old co-founder of a marketing company in Austin, Tex., had just about 40 Twitter followers. But his recent tweet about paid protesters being bused to demonstrations against President-elect Donald J. Trump fueled a nationwide conspiracy theory — one that Mr. Trump joined in promoting. </a:t>
            </a:r>
          </a:p>
          <a:p>
            <a:r>
              <a:rPr lang="en-US" dirty="0"/>
              <a:t>Mr. Tucker's post was shared at least 16,000 times on Twitter and more than 350,000 times on Facebook. The problem is that Mr. Tucker got it wrong. There were no such buses packed with paid protesters.</a:t>
            </a:r>
          </a:p>
          <a:p>
            <a:r>
              <a:rPr lang="en-US" dirty="0"/>
              <a:t>But that didn't matter.</a:t>
            </a:r>
          </a:p>
          <a:p>
            <a:endParaRPr lang="en-US" dirty="0"/>
          </a:p>
        </p:txBody>
      </p:sp>
    </p:spTree>
    <p:extLst>
      <p:ext uri="{BB962C8B-B14F-4D97-AF65-F5344CB8AC3E}">
        <p14:creationId xmlns:p14="http://schemas.microsoft.com/office/powerpoint/2010/main" val="95412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3600" dirty="0" smtClean="0"/>
              <a:t>The </a:t>
            </a:r>
            <a:r>
              <a:rPr lang="en-US" sz="3600" i="1" dirty="0" smtClean="0"/>
              <a:t>New York Times</a:t>
            </a:r>
            <a:r>
              <a:rPr lang="en-US" sz="3600" dirty="0" smtClean="0"/>
              <a:t> Deconstructs a Fake News Story</a:t>
            </a:r>
            <a:br>
              <a:rPr lang="en-US" sz="3600" dirty="0" smtClean="0"/>
            </a:br>
            <a:r>
              <a:rPr lang="en-US" sz="2000" dirty="0" smtClean="0"/>
              <a:t>2</a:t>
            </a:r>
            <a:r>
              <a:rPr lang="en-US" sz="3600" dirty="0" smtClean="0"/>
              <a:t>. </a:t>
            </a:r>
            <a:r>
              <a:rPr lang="en-US" sz="2000" dirty="0" smtClean="0"/>
              <a:t>What do you anticipate will be the method the New York Times employs to deconstruct this story?</a:t>
            </a:r>
            <a:endParaRPr lang="en-US" sz="3600" dirty="0"/>
          </a:p>
        </p:txBody>
      </p:sp>
      <p:sp>
        <p:nvSpPr>
          <p:cNvPr id="3" name="Content Placeholder 2"/>
          <p:cNvSpPr>
            <a:spLocks noGrp="1"/>
          </p:cNvSpPr>
          <p:nvPr>
            <p:ph idx="1"/>
          </p:nvPr>
        </p:nvSpPr>
        <p:spPr/>
        <p:txBody>
          <a:bodyPr>
            <a:normAutofit lnSpcReduction="10000"/>
          </a:bodyPr>
          <a:lstStyle/>
          <a:p>
            <a:r>
              <a:rPr lang="en-US" dirty="0"/>
              <a:t>While some fake news is produced purposefully by </a:t>
            </a:r>
            <a:r>
              <a:rPr lang="en-US" u="sng" dirty="0">
                <a:hlinkClick r:id="rId2"/>
              </a:rPr>
              <a:t>teenagers in the </a:t>
            </a:r>
            <a:r>
              <a:rPr lang="en-US" dirty="0">
                <a:hlinkClick r:id="rId2"/>
              </a:rPr>
              <a:t>Balkans</a:t>
            </a:r>
            <a:r>
              <a:rPr lang="en-US" dirty="0"/>
              <a:t> or </a:t>
            </a:r>
            <a:r>
              <a:rPr lang="en-US" u="sng" dirty="0">
                <a:hlinkClick r:id="rId3"/>
              </a:rPr>
              <a:t>entrepreneurs in the United States</a:t>
            </a:r>
            <a:r>
              <a:rPr lang="en-US" dirty="0"/>
              <a:t> seeking to make money from advertising, false information can also arise from misinformed social media posts by regular people that are seized on and spread through a </a:t>
            </a:r>
            <a:r>
              <a:rPr lang="en-US" dirty="0" err="1"/>
              <a:t>hyperpartisan</a:t>
            </a:r>
            <a:r>
              <a:rPr lang="en-US" dirty="0"/>
              <a:t> blogosphere.</a:t>
            </a:r>
          </a:p>
          <a:p>
            <a:r>
              <a:rPr lang="en-US" dirty="0"/>
              <a:t>Here, The New York Times deconstructs how Mr. Tucker’s now-deleted declaration on Twitter the night after the election turned into a fake-news phenomenon. It is an example of how, in an ever-connected world where speed often takes precedence over truth, an observation by a private citizen can quickly become a talking point, even as it is being proved false.</a:t>
            </a:r>
          </a:p>
          <a:p>
            <a:endParaRPr lang="en-US" dirty="0"/>
          </a:p>
        </p:txBody>
      </p:sp>
    </p:spTree>
    <p:extLst>
      <p:ext uri="{BB962C8B-B14F-4D97-AF65-F5344CB8AC3E}">
        <p14:creationId xmlns:p14="http://schemas.microsoft.com/office/powerpoint/2010/main" val="4019243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6690"/>
            <a:ext cx="10515600" cy="762001"/>
          </a:xfrm>
        </p:spPr>
        <p:txBody>
          <a:bodyPr>
            <a:normAutofit fontScale="90000"/>
          </a:bodyPr>
          <a:lstStyle/>
          <a:p>
            <a:r>
              <a:rPr lang="en-US" dirty="0" smtClean="0"/>
              <a:t>	 </a:t>
            </a:r>
            <a:r>
              <a:rPr lang="en-US" sz="4900" b="1" i="1" dirty="0" smtClean="0"/>
              <a:t>Nov</a:t>
            </a:r>
            <a:r>
              <a:rPr lang="en-US" sz="4900" b="1" i="1" dirty="0"/>
              <a:t>. 9, shortly after 8 p.m. Eastern</a:t>
            </a:r>
            <a:r>
              <a:rPr lang="en-US" dirty="0"/>
              <a:t/>
            </a:r>
            <a:br>
              <a:rPr lang="en-US" dirty="0"/>
            </a:br>
            <a:r>
              <a:rPr lang="en-US" dirty="0" smtClean="0"/>
              <a:t>3. What do you notice about the picture and text?</a:t>
            </a:r>
            <a:br>
              <a:rPr lang="en-US" dirty="0" smtClean="0"/>
            </a:br>
            <a:endParaRPr lang="en-US" dirty="0"/>
          </a:p>
        </p:txBody>
      </p:sp>
      <p:pic>
        <p:nvPicPr>
          <p:cNvPr id="3074" name="Picture 2" descr="https://static01.nyt.com/images/2016/11/18/business/media/00facebookoriginaltweet/00facebookoriginaltweet-articleLarg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8581" y="1648691"/>
            <a:ext cx="8465127" cy="447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885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4. What is the problem with the following evidence?</a:t>
            </a:r>
            <a:br>
              <a:rPr lang="en-US" sz="4000" dirty="0" smtClean="0"/>
            </a:br>
            <a:endParaRPr lang="en-US" sz="4000" dirty="0"/>
          </a:p>
        </p:txBody>
      </p:sp>
      <p:sp>
        <p:nvSpPr>
          <p:cNvPr id="3" name="Content Placeholder 2"/>
          <p:cNvSpPr>
            <a:spLocks noGrp="1"/>
          </p:cNvSpPr>
          <p:nvPr>
            <p:ph idx="1"/>
          </p:nvPr>
        </p:nvSpPr>
        <p:spPr/>
        <p:txBody>
          <a:bodyPr/>
          <a:lstStyle/>
          <a:p>
            <a:r>
              <a:rPr lang="en-US" dirty="0"/>
              <a:t>Mr. Tucker, who had taken photos of a large group of buses he saw near downtown Austin earlier in the day because he thought it was unusual, saw reports of protests against Mr. Trump in the city and decided the two were connected. He posted three of the images with the declaration: “Anti-Trump protestors in Austin today are not as organic as they seem. Here are the busses they came in. #</a:t>
            </a:r>
            <a:r>
              <a:rPr lang="en-US" dirty="0" err="1"/>
              <a:t>fakeprotests</a:t>
            </a:r>
            <a:r>
              <a:rPr lang="en-US" dirty="0"/>
              <a:t> #trump2016 #</a:t>
            </a:r>
            <a:r>
              <a:rPr lang="en-US" dirty="0" err="1"/>
              <a:t>austin</a:t>
            </a:r>
            <a:r>
              <a:rPr lang="en-US" dirty="0"/>
              <a:t>”</a:t>
            </a:r>
          </a:p>
        </p:txBody>
      </p:sp>
    </p:spTree>
    <p:extLst>
      <p:ext uri="{BB962C8B-B14F-4D97-AF65-F5344CB8AC3E}">
        <p14:creationId xmlns:p14="http://schemas.microsoft.com/office/powerpoint/2010/main" val="689864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5. What is the problem with the following evidence?</a:t>
            </a:r>
            <a:br>
              <a:rPr lang="en-US" sz="4000" dirty="0" smtClean="0"/>
            </a:br>
            <a:r>
              <a:rPr lang="en-US" sz="4000" dirty="0" smtClean="0"/>
              <a:t>6.  What is the reasoning error?</a:t>
            </a:r>
            <a:endParaRPr lang="en-US" sz="4000" dirty="0"/>
          </a:p>
        </p:txBody>
      </p:sp>
      <p:sp>
        <p:nvSpPr>
          <p:cNvPr id="3" name="Content Placeholder 2"/>
          <p:cNvSpPr>
            <a:spLocks noGrp="1"/>
          </p:cNvSpPr>
          <p:nvPr>
            <p:ph idx="1"/>
          </p:nvPr>
        </p:nvSpPr>
        <p:spPr/>
        <p:txBody>
          <a:bodyPr/>
          <a:lstStyle/>
          <a:p>
            <a:r>
              <a:rPr lang="en-US" dirty="0"/>
              <a:t>Mr. Tucker said he had performed a Google search to see if any conferences were being held in the area but did not find anything. (The buses were, in fact, hired by a company called Tableau Software, which was holding a conference that drew more than 13,000 people.)</a:t>
            </a:r>
          </a:p>
          <a:p>
            <a:r>
              <a:rPr lang="en-US" dirty="0"/>
              <a:t>“I did think in the back of my mind there could be other explanations, but it just didn’t seem plausible,” he said in an interview, noting that he had posted as a “private citizen who had a tiny Twitter following.”</a:t>
            </a:r>
          </a:p>
          <a:p>
            <a:r>
              <a:rPr lang="en-US" dirty="0"/>
              <a:t>He added, “I’m also a very busy businessman and I don’t have time to fact-check everything that I put out there, especially when I don’t think it’s going out there for wide consumption.”</a:t>
            </a:r>
          </a:p>
          <a:p>
            <a:endParaRPr lang="en-US" dirty="0"/>
          </a:p>
        </p:txBody>
      </p:sp>
    </p:spTree>
    <p:extLst>
      <p:ext uri="{BB962C8B-B14F-4D97-AF65-F5344CB8AC3E}">
        <p14:creationId xmlns:p14="http://schemas.microsoft.com/office/powerpoint/2010/main" val="446115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509"/>
            <a:ext cx="10515600" cy="928255"/>
          </a:xfrm>
        </p:spPr>
        <p:txBody>
          <a:bodyPr>
            <a:normAutofit fontScale="90000"/>
          </a:bodyPr>
          <a:lstStyle/>
          <a:p>
            <a:r>
              <a:rPr lang="en-US" dirty="0" smtClean="0"/>
              <a:t>		</a:t>
            </a:r>
            <a:br>
              <a:rPr lang="en-US" dirty="0" smtClean="0"/>
            </a:br>
            <a:r>
              <a:rPr lang="en-US" dirty="0"/>
              <a:t>	</a:t>
            </a:r>
            <a:r>
              <a:rPr lang="en-US" dirty="0" smtClean="0"/>
              <a:t>	  </a:t>
            </a:r>
            <a:r>
              <a:rPr lang="en-US" b="1" i="1" dirty="0" smtClean="0"/>
              <a:t>Nov</a:t>
            </a:r>
            <a:r>
              <a:rPr lang="en-US" b="1" i="1" dirty="0"/>
              <a:t>. 10, 12:49 a.m. </a:t>
            </a:r>
            <a:r>
              <a:rPr lang="en-US" b="1" i="1" dirty="0" smtClean="0"/>
              <a:t>Eastern</a:t>
            </a:r>
            <a:br>
              <a:rPr lang="en-US" b="1" i="1" dirty="0" smtClean="0"/>
            </a:br>
            <a:r>
              <a:rPr lang="en-US" dirty="0" smtClean="0"/>
              <a:t>            7. </a:t>
            </a:r>
            <a:r>
              <a:rPr lang="en-US" sz="3100" dirty="0" smtClean="0"/>
              <a:t>What do you notice about the picture and text?</a:t>
            </a:r>
            <a:r>
              <a:rPr lang="en-US" dirty="0"/>
              <a:t/>
            </a:r>
            <a:br>
              <a:rPr lang="en-US" dirty="0"/>
            </a:br>
            <a:endParaRPr lang="en-US" dirty="0"/>
          </a:p>
        </p:txBody>
      </p:sp>
      <p:pic>
        <p:nvPicPr>
          <p:cNvPr id="4098" name="Picture 2" descr="https://static01.nyt.com/images/2016/11/22/business/media/00facebookhoax1-alt/00facebookhoax1-articleLarge.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44912" y="1565565"/>
            <a:ext cx="7619047"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954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i="1" dirty="0" smtClean="0"/>
              <a:t>How Fake News Goes Viral</a:t>
            </a:r>
            <a:r>
              <a:rPr lang="en-US" dirty="0" smtClean="0"/>
              <a:t/>
            </a:r>
            <a:br>
              <a:rPr lang="en-US" dirty="0" smtClean="0"/>
            </a:br>
            <a:r>
              <a:rPr lang="en-US" dirty="0" smtClean="0"/>
              <a:t>  8. </a:t>
            </a:r>
            <a:r>
              <a:rPr lang="en-US" sz="2800" dirty="0" smtClean="0"/>
              <a:t>What are some of the problems with how the Tweet spread?</a:t>
            </a:r>
            <a:endParaRPr lang="en-US" sz="2800" dirty="0"/>
          </a:p>
        </p:txBody>
      </p:sp>
      <p:sp>
        <p:nvSpPr>
          <p:cNvPr id="3" name="Content Placeholder 2"/>
          <p:cNvSpPr>
            <a:spLocks noGrp="1"/>
          </p:cNvSpPr>
          <p:nvPr>
            <p:ph idx="1"/>
          </p:nvPr>
        </p:nvSpPr>
        <p:spPr/>
        <p:txBody>
          <a:bodyPr>
            <a:normAutofit/>
          </a:bodyPr>
          <a:lstStyle/>
          <a:p>
            <a:r>
              <a:rPr lang="en-US" dirty="0"/>
              <a:t>Several hours later, the first important step occurred. Mr. Tucker’s tweet was </a:t>
            </a:r>
            <a:r>
              <a:rPr lang="en-US" u="sng" dirty="0">
                <a:hlinkClick r:id="rId2"/>
              </a:rPr>
              <a:t>posted</a:t>
            </a:r>
            <a:r>
              <a:rPr lang="en-US" dirty="0"/>
              <a:t> to the main </a:t>
            </a:r>
            <a:r>
              <a:rPr lang="en-US" dirty="0" err="1"/>
              <a:t>Reddit</a:t>
            </a:r>
            <a:r>
              <a:rPr lang="en-US" dirty="0"/>
              <a:t> community for Mr. Trump under the heading: “BREAKING: They found the buses! Dozens lined up just blocks away from the Austin protests.” It quickly generated more than 300 comments, some of which blamed the protests on George Soros, the liberal billionaire philanthropist, who is a frequent target of the group</a:t>
            </a:r>
            <a:r>
              <a:rPr lang="en-US" dirty="0" smtClean="0"/>
              <a:t>.</a:t>
            </a:r>
          </a:p>
          <a:p>
            <a:r>
              <a:rPr lang="en-US" dirty="0" smtClean="0"/>
              <a:t>(</a:t>
            </a:r>
            <a:r>
              <a:rPr lang="en-US" i="1" dirty="0" smtClean="0"/>
              <a:t>According to Wikipedia, </a:t>
            </a:r>
            <a:r>
              <a:rPr lang="en-US" i="1" dirty="0" err="1" smtClean="0"/>
              <a:t>Reddit</a:t>
            </a:r>
            <a:r>
              <a:rPr lang="en-US" i="1" dirty="0" smtClean="0"/>
              <a:t> is </a:t>
            </a:r>
            <a:r>
              <a:rPr lang="en-US" i="1" dirty="0"/>
              <a:t> a social news aggregation, web content rating, and discussion website. </a:t>
            </a:r>
            <a:r>
              <a:rPr lang="en-US" b="1" i="1" dirty="0" err="1"/>
              <a:t>Reddit's</a:t>
            </a:r>
            <a:r>
              <a:rPr lang="en-US" i="1" dirty="0"/>
              <a:t> registered community members can submit content, such as text posts or direct </a:t>
            </a:r>
            <a:r>
              <a:rPr lang="en-US" i="1" dirty="0" smtClean="0"/>
              <a:t>links.)</a:t>
            </a:r>
            <a:endParaRPr lang="en-US" i="1" dirty="0"/>
          </a:p>
          <a:p>
            <a:endParaRPr lang="en-US" dirty="0"/>
          </a:p>
        </p:txBody>
      </p:sp>
    </p:spTree>
    <p:extLst>
      <p:ext uri="{BB962C8B-B14F-4D97-AF65-F5344CB8AC3E}">
        <p14:creationId xmlns:p14="http://schemas.microsoft.com/office/powerpoint/2010/main" val="3645791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1254</TotalTime>
  <Words>1364</Words>
  <Application>Microsoft Office PowerPoint</Application>
  <PresentationFormat>Widescreen</PresentationFormat>
  <Paragraphs>81</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Georgia</vt:lpstr>
      <vt:lpstr>imperial-normal-500</vt:lpstr>
      <vt:lpstr>nyt-cheltenham</vt:lpstr>
      <vt:lpstr>Office Theme</vt:lpstr>
      <vt:lpstr>President Obama speaking November 17, 2016 in Germany: </vt:lpstr>
      <vt:lpstr>           How Fake News Goes Viral: A Case Study    By Sapna Maheshwari – The New York Times                              Images posted on Twitter by a marketer in Austin, Tex., the day after the presidential election.  </vt:lpstr>
      <vt:lpstr>     How Fake News is Born 1. What trait of effective news is missing from this account?</vt:lpstr>
      <vt:lpstr>   The New York Times Deconstructs a Fake News Story 2. What do you anticipate will be the method the New York Times employs to deconstruct this story?</vt:lpstr>
      <vt:lpstr>  Nov. 9, shortly after 8 p.m. Eastern 3. What do you notice about the picture and text? </vt:lpstr>
      <vt:lpstr>4. What is the problem with the following evidence? </vt:lpstr>
      <vt:lpstr>5. What is the problem with the following evidence? 6.  What is the reasoning error?</vt:lpstr>
      <vt:lpstr>       Nov. 10, 12:49 a.m. Eastern             7. What do you notice about the picture and text? </vt:lpstr>
      <vt:lpstr>  How Fake News Goes Viral   8. What are some of the problems with how the Tweet spread?</vt:lpstr>
      <vt:lpstr>              Nov. 10, around 9 a.m. Eastern     9. What are some of the problems with how the Tweet spread? </vt:lpstr>
      <vt:lpstr>    November 10, late morning through afternoon.   10. What do you notice about the picture and text?</vt:lpstr>
      <vt:lpstr>11. What is the problem with the following evidence?</vt:lpstr>
      <vt:lpstr>       Meanwhile…the reasoning errors continue.  12. What is the problem with the following evidence?  </vt:lpstr>
      <vt:lpstr>          Nov. 10, evening    13. What do you notice about the picture and text? </vt:lpstr>
      <vt:lpstr>14. What is the problem with the following evidence?</vt:lpstr>
      <vt:lpstr>  Then, shortly after 9 p.m., Mr. Trump sent this tweet:  15. What is the problem with this Tweet? </vt:lpstr>
      <vt:lpstr>16. What is the faulty reasoning in Mr. Tucker’s thinking?</vt:lpstr>
      <vt:lpstr>             November 11  17. What was the actual reason for the buses? </vt:lpstr>
      <vt:lpstr>18. What do you notice about the picture and text?</vt:lpstr>
      <vt:lpstr>19. Why do you think this new Tweet did not receive much attention?</vt:lpstr>
      <vt:lpstr>20. Why are people more prone to believe lies even after they have been debunked?</vt:lpstr>
      <vt:lpstr>       “Why we Believe Lies Even When we Know the Truth”</vt:lpstr>
      <vt:lpstr>                    Cognitive Dissonance </vt:lpstr>
      <vt:lpstr>       Cognitive Dissonance</vt:lpstr>
      <vt:lpstr>             Cognitive Dissonance</vt:lpstr>
      <vt:lpstr>    Cognitive Dissonance in The Crucible</vt:lpstr>
      <vt:lpstr>“In a time of deceit, truth is a revolutionary act.”            George Orwell</vt:lpstr>
      <vt:lpstr>The next series of articles discuss this Tweet: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Fake News Goes Viral: A Case Study By Sapna Maheshwari – The New York Times Images posted on Twitter by a marketer in Austin, Tex., the day after the presidential election.</dc:title>
  <dc:creator>Sherry McHugh</dc:creator>
  <cp:lastModifiedBy>Sherry McHugh</cp:lastModifiedBy>
  <cp:revision>38</cp:revision>
  <cp:lastPrinted>2016-12-14T18:35:33Z</cp:lastPrinted>
  <dcterms:created xsi:type="dcterms:W3CDTF">2016-12-04T17:41:09Z</dcterms:created>
  <dcterms:modified xsi:type="dcterms:W3CDTF">2017-12-11T19:28:45Z</dcterms:modified>
</cp:coreProperties>
</file>